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1"/>
  </p:sldMasterIdLst>
  <p:notesMasterIdLst>
    <p:notesMasterId r:id="rId104"/>
  </p:notesMasterIdLst>
  <p:sldIdLst>
    <p:sldId id="256" r:id="rId2"/>
    <p:sldId id="258" r:id="rId3"/>
    <p:sldId id="259" r:id="rId4"/>
    <p:sldId id="260" r:id="rId5"/>
    <p:sldId id="261" r:id="rId6"/>
    <p:sldId id="271" r:id="rId7"/>
    <p:sldId id="272" r:id="rId8"/>
    <p:sldId id="273" r:id="rId9"/>
    <p:sldId id="274" r:id="rId10"/>
    <p:sldId id="262" r:id="rId11"/>
    <p:sldId id="332" r:id="rId12"/>
    <p:sldId id="270" r:id="rId13"/>
    <p:sldId id="315" r:id="rId14"/>
    <p:sldId id="268" r:id="rId15"/>
    <p:sldId id="267" r:id="rId16"/>
    <p:sldId id="333" r:id="rId17"/>
    <p:sldId id="276" r:id="rId18"/>
    <p:sldId id="277" r:id="rId19"/>
    <p:sldId id="278" r:id="rId20"/>
    <p:sldId id="279" r:id="rId21"/>
    <p:sldId id="280" r:id="rId22"/>
    <p:sldId id="281" r:id="rId23"/>
    <p:sldId id="316" r:id="rId24"/>
    <p:sldId id="282" r:id="rId25"/>
    <p:sldId id="340" r:id="rId26"/>
    <p:sldId id="335" r:id="rId27"/>
    <p:sldId id="337" r:id="rId28"/>
    <p:sldId id="338" r:id="rId29"/>
    <p:sldId id="286" r:id="rId30"/>
    <p:sldId id="287" r:id="rId31"/>
    <p:sldId id="341" r:id="rId32"/>
    <p:sldId id="289" r:id="rId33"/>
    <p:sldId id="342" r:id="rId34"/>
    <p:sldId id="288" r:id="rId35"/>
    <p:sldId id="317" r:id="rId36"/>
    <p:sldId id="290" r:id="rId37"/>
    <p:sldId id="291" r:id="rId38"/>
    <p:sldId id="292" r:id="rId39"/>
    <p:sldId id="294" r:id="rId40"/>
    <p:sldId id="295" r:id="rId41"/>
    <p:sldId id="296" r:id="rId42"/>
    <p:sldId id="297" r:id="rId43"/>
    <p:sldId id="298" r:id="rId44"/>
    <p:sldId id="299" r:id="rId45"/>
    <p:sldId id="411" r:id="rId46"/>
    <p:sldId id="405" r:id="rId47"/>
    <p:sldId id="412" r:id="rId48"/>
    <p:sldId id="407" r:id="rId49"/>
    <p:sldId id="408" r:id="rId50"/>
    <p:sldId id="409" r:id="rId51"/>
    <p:sldId id="410" r:id="rId52"/>
    <p:sldId id="406" r:id="rId53"/>
    <p:sldId id="302" r:id="rId54"/>
    <p:sldId id="301" r:id="rId55"/>
    <p:sldId id="303" r:id="rId56"/>
    <p:sldId id="304" r:id="rId57"/>
    <p:sldId id="305" r:id="rId58"/>
    <p:sldId id="357" r:id="rId59"/>
    <p:sldId id="306" r:id="rId60"/>
    <p:sldId id="346" r:id="rId61"/>
    <p:sldId id="307" r:id="rId62"/>
    <p:sldId id="308" r:id="rId63"/>
    <p:sldId id="309" r:id="rId64"/>
    <p:sldId id="312" r:id="rId65"/>
    <p:sldId id="310" r:id="rId66"/>
    <p:sldId id="311" r:id="rId67"/>
    <p:sldId id="330" r:id="rId68"/>
    <p:sldId id="314" r:id="rId69"/>
    <p:sldId id="318" r:id="rId70"/>
    <p:sldId id="319" r:id="rId71"/>
    <p:sldId id="320" r:id="rId72"/>
    <p:sldId id="359" r:id="rId73"/>
    <p:sldId id="360" r:id="rId74"/>
    <p:sldId id="361" r:id="rId75"/>
    <p:sldId id="362" r:id="rId76"/>
    <p:sldId id="416" r:id="rId77"/>
    <p:sldId id="417" r:id="rId78"/>
    <p:sldId id="363" r:id="rId79"/>
    <p:sldId id="364" r:id="rId80"/>
    <p:sldId id="367" r:id="rId81"/>
    <p:sldId id="368" r:id="rId82"/>
    <p:sldId id="369" r:id="rId83"/>
    <p:sldId id="394" r:id="rId84"/>
    <p:sldId id="329" r:id="rId85"/>
    <p:sldId id="356" r:id="rId86"/>
    <p:sldId id="414" r:id="rId87"/>
    <p:sldId id="415" r:id="rId88"/>
    <p:sldId id="397" r:id="rId89"/>
    <p:sldId id="398" r:id="rId90"/>
    <p:sldId id="399" r:id="rId91"/>
    <p:sldId id="400" r:id="rId92"/>
    <p:sldId id="401" r:id="rId93"/>
    <p:sldId id="402" r:id="rId94"/>
    <p:sldId id="403" r:id="rId95"/>
    <p:sldId id="404" r:id="rId96"/>
    <p:sldId id="393" r:id="rId97"/>
    <p:sldId id="358" r:id="rId98"/>
    <p:sldId id="395" r:id="rId99"/>
    <p:sldId id="396" r:id="rId100"/>
    <p:sldId id="418" r:id="rId101"/>
    <p:sldId id="419" r:id="rId102"/>
    <p:sldId id="413"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C4EA52-31AD-FA44-8C6D-106898958FE5}">
          <p14:sldIdLst>
            <p14:sldId id="256"/>
            <p14:sldId id="258"/>
            <p14:sldId id="259"/>
            <p14:sldId id="260"/>
            <p14:sldId id="261"/>
            <p14:sldId id="271"/>
            <p14:sldId id="272"/>
            <p14:sldId id="273"/>
            <p14:sldId id="274"/>
            <p14:sldId id="262"/>
            <p14:sldId id="332"/>
            <p14:sldId id="270"/>
            <p14:sldId id="315"/>
            <p14:sldId id="268"/>
            <p14:sldId id="267"/>
            <p14:sldId id="333"/>
            <p14:sldId id="276"/>
            <p14:sldId id="277"/>
            <p14:sldId id="278"/>
            <p14:sldId id="279"/>
            <p14:sldId id="280"/>
            <p14:sldId id="281"/>
            <p14:sldId id="316"/>
            <p14:sldId id="282"/>
            <p14:sldId id="340"/>
            <p14:sldId id="335"/>
            <p14:sldId id="337"/>
            <p14:sldId id="338"/>
            <p14:sldId id="286"/>
            <p14:sldId id="287"/>
            <p14:sldId id="341"/>
            <p14:sldId id="289"/>
            <p14:sldId id="342"/>
            <p14:sldId id="288"/>
            <p14:sldId id="317"/>
            <p14:sldId id="290"/>
            <p14:sldId id="291"/>
            <p14:sldId id="292"/>
            <p14:sldId id="294"/>
            <p14:sldId id="295"/>
            <p14:sldId id="296"/>
            <p14:sldId id="297"/>
            <p14:sldId id="298"/>
            <p14:sldId id="299"/>
            <p14:sldId id="411"/>
            <p14:sldId id="405"/>
            <p14:sldId id="412"/>
            <p14:sldId id="407"/>
            <p14:sldId id="408"/>
            <p14:sldId id="409"/>
            <p14:sldId id="410"/>
            <p14:sldId id="406"/>
            <p14:sldId id="302"/>
            <p14:sldId id="301"/>
            <p14:sldId id="303"/>
            <p14:sldId id="304"/>
            <p14:sldId id="305"/>
            <p14:sldId id="357"/>
            <p14:sldId id="306"/>
            <p14:sldId id="346"/>
            <p14:sldId id="307"/>
            <p14:sldId id="308"/>
            <p14:sldId id="309"/>
            <p14:sldId id="312"/>
            <p14:sldId id="310"/>
            <p14:sldId id="311"/>
            <p14:sldId id="330"/>
            <p14:sldId id="314"/>
            <p14:sldId id="318"/>
            <p14:sldId id="319"/>
            <p14:sldId id="320"/>
            <p14:sldId id="359"/>
            <p14:sldId id="360"/>
            <p14:sldId id="361"/>
            <p14:sldId id="362"/>
            <p14:sldId id="416"/>
            <p14:sldId id="417"/>
            <p14:sldId id="363"/>
            <p14:sldId id="364"/>
            <p14:sldId id="367"/>
            <p14:sldId id="368"/>
            <p14:sldId id="369"/>
            <p14:sldId id="394"/>
            <p14:sldId id="329"/>
            <p14:sldId id="356"/>
          </p14:sldIdLst>
        </p14:section>
        <p14:section name="BackUp" id="{533AFE21-471B-BD44-99EF-57417EEA87B5}">
          <p14:sldIdLst>
            <p14:sldId id="414"/>
            <p14:sldId id="415"/>
            <p14:sldId id="397"/>
            <p14:sldId id="398"/>
            <p14:sldId id="399"/>
            <p14:sldId id="400"/>
            <p14:sldId id="401"/>
            <p14:sldId id="402"/>
            <p14:sldId id="403"/>
            <p14:sldId id="404"/>
            <p14:sldId id="393"/>
            <p14:sldId id="358"/>
            <p14:sldId id="395"/>
            <p14:sldId id="396"/>
            <p14:sldId id="418"/>
            <p14:sldId id="419"/>
            <p14:sldId id="4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1659"/>
    <a:srgbClr val="220A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34"/>
    <p:restoredTop sz="78729"/>
  </p:normalViewPr>
  <p:slideViewPr>
    <p:cSldViewPr snapToGrid="0" snapToObjects="1">
      <p:cViewPr>
        <p:scale>
          <a:sx n="120" d="100"/>
          <a:sy n="120" d="100"/>
        </p:scale>
        <p:origin x="1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45F54-2A12-6E49-B675-4464BCD03030}" type="datetimeFigureOut">
              <a:rPr lang="en-US" smtClean="0"/>
              <a:t>10/28/16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6FDD9-A98C-6C47-B475-4F4C35473B94}" type="slidenum">
              <a:rPr lang="en-US" smtClean="0"/>
              <a:t>‹#›</a:t>
            </a:fld>
            <a:endParaRPr lang="en-US"/>
          </a:p>
        </p:txBody>
      </p:sp>
    </p:spTree>
    <p:extLst>
      <p:ext uri="{BB962C8B-B14F-4D97-AF65-F5344CB8AC3E}">
        <p14:creationId xmlns:p14="http://schemas.microsoft.com/office/powerpoint/2010/main" val="1150392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thank you for attending</a:t>
            </a:r>
            <a:r>
              <a:rPr lang="en-US" baseline="0" dirty="0" smtClean="0"/>
              <a:t> my defense talk, which I will be talking about my research on detecting abnormalities in images. </a:t>
            </a:r>
          </a:p>
          <a:p>
            <a:r>
              <a:rPr lang="en-US" baseline="0" dirty="0" smtClean="0"/>
              <a:t>This research would not be possible without the full support and </a:t>
            </a:r>
            <a:r>
              <a:rPr lang="en-US" baseline="0" dirty="0" smtClean="0"/>
              <a:t>supervision </a:t>
            </a:r>
            <a:r>
              <a:rPr lang="en-US" baseline="0" dirty="0" smtClean="0"/>
              <a:t>of professor </a:t>
            </a:r>
            <a:r>
              <a:rPr lang="en-US" baseline="0" dirty="0" err="1" smtClean="0"/>
              <a:t>elgammal</a:t>
            </a:r>
            <a:r>
              <a:rPr lang="en-US" baseline="0" dirty="0" smtClean="0"/>
              <a:t>. Also I am thankful to my committee, Prof. Feldman, Prof. </a:t>
            </a:r>
            <a:r>
              <a:rPr lang="en-US" baseline="0" dirty="0" err="1" smtClean="0"/>
              <a:t>Bekris</a:t>
            </a:r>
            <a:r>
              <a:rPr lang="en-US" baseline="0" dirty="0" smtClean="0"/>
              <a:t> and Prof. Parikh.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1</a:t>
            </a:fld>
            <a:endParaRPr lang="en-US"/>
          </a:p>
        </p:txBody>
      </p:sp>
    </p:spTree>
    <p:extLst>
      <p:ext uri="{BB962C8B-B14F-4D97-AF65-F5344CB8AC3E}">
        <p14:creationId xmlns:p14="http://schemas.microsoft.com/office/powerpoint/2010/main" val="1704562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Abnormality detection has been studied extensively in the field of machine leaning for a variety of applications such as credit card fraud detection, or detecting irregular exchanged emails. </a:t>
            </a:r>
          </a:p>
          <a:p>
            <a:r>
              <a:rPr lang="en-US" sz="1200" b="0" i="0" u="none" strike="noStrike" kern="1200" baseline="0" dirty="0" smtClean="0">
                <a:solidFill>
                  <a:schemeClr val="tx1"/>
                </a:solidFill>
                <a:latin typeface="+mn-lt"/>
                <a:ea typeface="+mn-ea"/>
                <a:cs typeface="+mn-cs"/>
              </a:rPr>
              <a:t>However, within the computer vision community, abnormality detection has been limited to spotting irregular activities for surveillance applications or recognizing abnormal patterns in medical imaging.</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Outside computer vision literature, anomaly detection</a:t>
            </a:r>
          </a:p>
          <a:p>
            <a:r>
              <a:rPr lang="en-US" sz="1200" b="0" i="0" u="none" strike="noStrike" kern="1200" baseline="0" dirty="0" smtClean="0">
                <a:solidFill>
                  <a:schemeClr val="tx1"/>
                </a:solidFill>
                <a:latin typeface="+mn-lt"/>
                <a:ea typeface="+mn-ea"/>
                <a:cs typeface="+mn-cs"/>
              </a:rPr>
              <a:t>has been studied in a wide variety of applications ranging</a:t>
            </a:r>
          </a:p>
          <a:p>
            <a:r>
              <a:rPr lang="en-US" sz="1200" b="0" i="0" u="none" strike="noStrike" kern="1200" baseline="0" dirty="0" smtClean="0">
                <a:solidFill>
                  <a:schemeClr val="tx1"/>
                </a:solidFill>
                <a:latin typeface="+mn-lt"/>
                <a:ea typeface="+mn-ea"/>
                <a:cs typeface="+mn-cs"/>
              </a:rPr>
              <a:t>from credit card fraud to health care systems. Space does</a:t>
            </a:r>
          </a:p>
          <a:p>
            <a:r>
              <a:rPr lang="en-US" sz="1200" b="0" i="0" u="none" strike="noStrike" kern="1200" baseline="0" dirty="0" smtClean="0">
                <a:solidFill>
                  <a:schemeClr val="tx1"/>
                </a:solidFill>
                <a:latin typeface="+mn-lt"/>
                <a:ea typeface="+mn-ea"/>
                <a:cs typeface="+mn-cs"/>
              </a:rPr>
              <a:t>not allow a comprehensive review of this literature. We refer</a:t>
            </a:r>
          </a:p>
          <a:p>
            <a:r>
              <a:rPr lang="en-US" sz="1200" b="0" i="0" u="none" strike="noStrike" kern="1200" baseline="0" dirty="0" smtClean="0">
                <a:solidFill>
                  <a:schemeClr val="tx1"/>
                </a:solidFill>
                <a:latin typeface="+mn-lt"/>
                <a:ea typeface="+mn-ea"/>
                <a:cs typeface="+mn-cs"/>
              </a:rPr>
              <a:t>interested readers to [3 ]. In terms of using abnormal</a:t>
            </a:r>
          </a:p>
          <a:p>
            <a:r>
              <a:rPr lang="en-US" sz="1200" b="0" i="0" u="none" strike="noStrike" kern="1200" baseline="0" dirty="0" smtClean="0">
                <a:solidFill>
                  <a:schemeClr val="tx1"/>
                </a:solidFill>
                <a:latin typeface="+mn-lt"/>
                <a:ea typeface="+mn-ea"/>
                <a:cs typeface="+mn-cs"/>
              </a:rPr>
              <a:t>instance, several methods need to observe abnormal examples</a:t>
            </a:r>
          </a:p>
          <a:p>
            <a:r>
              <a:rPr lang="en-US" sz="1200" b="0" i="0" u="none" strike="noStrike" kern="1200" baseline="0" dirty="0" smtClean="0">
                <a:solidFill>
                  <a:schemeClr val="tx1"/>
                </a:solidFill>
                <a:latin typeface="+mn-lt"/>
                <a:ea typeface="+mn-ea"/>
                <a:cs typeface="+mn-cs"/>
              </a:rPr>
              <a:t>to model abnormality. This is not feasible in images as  degrees of variations among atypical instances are unmanageably</a:t>
            </a:r>
          </a:p>
          <a:p>
            <a:r>
              <a:rPr lang="en-US" sz="1200" b="0" i="0" u="none" strike="noStrike" kern="1200" baseline="0" dirty="0" smtClean="0">
                <a:solidFill>
                  <a:schemeClr val="tx1"/>
                </a:solidFill>
                <a:latin typeface="+mn-lt"/>
                <a:ea typeface="+mn-ea"/>
                <a:cs typeface="+mn-cs"/>
              </a:rPr>
              <a:t>large. Our model appears in the group of methods</a:t>
            </a:r>
          </a:p>
          <a:p>
            <a:r>
              <a:rPr lang="en-US" sz="1200" b="0" i="0" u="none" strike="noStrike" kern="1200" baseline="0" dirty="0" smtClean="0">
                <a:solidFill>
                  <a:schemeClr val="tx1"/>
                </a:solidFill>
                <a:latin typeface="+mn-lt"/>
                <a:ea typeface="+mn-ea"/>
                <a:cs typeface="+mn-cs"/>
              </a:rPr>
              <a:t>that only require observation of the normal instance. Our</a:t>
            </a:r>
          </a:p>
          <a:p>
            <a:r>
              <a:rPr lang="en-US" sz="1200" b="0" i="0" u="none" strike="noStrike" kern="1200" baseline="0" dirty="0" smtClean="0">
                <a:solidFill>
                  <a:schemeClr val="tx1"/>
                </a:solidFill>
                <a:latin typeface="+mn-lt"/>
                <a:ea typeface="+mn-ea"/>
                <a:cs typeface="+mn-cs"/>
              </a:rPr>
              <a:t>model predicts abnormality by reasoning about normality</a:t>
            </a:r>
          </a:p>
          <a:p>
            <a:r>
              <a:rPr lang="en-US" sz="1200" b="0" i="0" u="none" strike="noStrike" kern="1200" baseline="0" dirty="0" smtClean="0">
                <a:solidFill>
                  <a:schemeClr val="tx1"/>
                </a:solidFill>
                <a:latin typeface="+mn-lt"/>
                <a:ea typeface="+mn-ea"/>
                <a:cs typeface="+mn-cs"/>
              </a:rPr>
              <a:t>in terms of attributes.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FROM PROPOSAL</a:t>
            </a:r>
          </a:p>
          <a:p>
            <a:r>
              <a:rPr lang="en-US" sz="1200" b="0" i="0" u="none" strike="noStrike" kern="1200" baseline="0" dirty="0" smtClean="0">
                <a:solidFill>
                  <a:schemeClr val="tx1"/>
                </a:solidFill>
                <a:latin typeface="+mn-lt"/>
                <a:ea typeface="+mn-ea"/>
                <a:cs typeface="+mn-cs"/>
              </a:rPr>
              <a:t> The problem of abnormality detection for single images is not really well ex-</a:t>
            </a:r>
          </a:p>
          <a:p>
            <a:r>
              <a:rPr lang="en-US" sz="1200" b="0" i="0" u="none" strike="noStrike" kern="1200" baseline="0" dirty="0" err="1" smtClean="0">
                <a:solidFill>
                  <a:schemeClr val="tx1"/>
                </a:solidFill>
                <a:latin typeface="+mn-lt"/>
                <a:ea typeface="+mn-ea"/>
                <a:cs typeface="+mn-cs"/>
              </a:rPr>
              <a:t>plored</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Boiman</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Irani</a:t>
            </a:r>
            <a:r>
              <a:rPr lang="en-US" sz="1200" b="0" i="0" u="none" strike="noStrike" kern="1200" baseline="0" dirty="0" smtClean="0">
                <a:solidFill>
                  <a:schemeClr val="tx1"/>
                </a:solidFill>
                <a:latin typeface="+mn-lt"/>
                <a:ea typeface="+mn-ea"/>
                <a:cs typeface="+mn-cs"/>
              </a:rPr>
              <a:t> [5] studied the problem of irregularities in images and videos. In their </a:t>
            </a:r>
            <a:r>
              <a:rPr lang="en-US" sz="1200" b="0" i="0" u="none" strike="noStrike" kern="1200" baseline="0" dirty="0" err="1" smtClean="0">
                <a:solidFill>
                  <a:schemeClr val="tx1"/>
                </a:solidFill>
                <a:latin typeface="+mn-lt"/>
                <a:ea typeface="+mn-ea"/>
                <a:cs typeface="+mn-cs"/>
              </a:rPr>
              <a:t>denition</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irregularities happen when a visual data cannot be composed by a large number of previously known data.</a:t>
            </a:r>
          </a:p>
          <a:p>
            <a:r>
              <a:rPr lang="en-US" sz="1200" b="0" i="0" u="none" strike="noStrike" kern="1200" baseline="0" dirty="0" smtClean="0">
                <a:solidFill>
                  <a:schemeClr val="tx1"/>
                </a:solidFill>
                <a:latin typeface="+mn-lt"/>
                <a:ea typeface="+mn-ea"/>
                <a:cs typeface="+mn-cs"/>
              </a:rPr>
              <a:t>They have shown interesting examples and applications in human activity recognition and detecting salient</a:t>
            </a:r>
          </a:p>
          <a:p>
            <a:r>
              <a:rPr lang="en-US" sz="1200" b="0" i="0" u="none" strike="noStrike" kern="1200" baseline="0" dirty="0" smtClean="0">
                <a:solidFill>
                  <a:schemeClr val="tx1"/>
                </a:solidFill>
                <a:latin typeface="+mn-lt"/>
                <a:ea typeface="+mn-ea"/>
                <a:cs typeface="+mn-cs"/>
              </a:rPr>
              <a:t>parts of images. This approach does not address our concern as the </a:t>
            </a:r>
            <a:r>
              <a:rPr lang="en-US" sz="1200" b="0" i="0" u="none" strike="noStrike" kern="1200" baseline="0" dirty="0" err="1" smtClean="0">
                <a:solidFill>
                  <a:schemeClr val="tx1"/>
                </a:solidFill>
                <a:latin typeface="+mn-lt"/>
                <a:ea typeface="+mn-ea"/>
                <a:cs typeface="+mn-cs"/>
              </a:rPr>
              <a:t>intraclass</a:t>
            </a:r>
            <a:r>
              <a:rPr lang="en-US" sz="1200" b="0" i="0" u="none" strike="noStrike" kern="1200" baseline="0" dirty="0" smtClean="0">
                <a:solidFill>
                  <a:schemeClr val="tx1"/>
                </a:solidFill>
                <a:latin typeface="+mn-lt"/>
                <a:ea typeface="+mn-ea"/>
                <a:cs typeface="+mn-cs"/>
              </a:rPr>
              <a:t> variations are much higher than</a:t>
            </a:r>
          </a:p>
          <a:p>
            <a:r>
              <a:rPr lang="en-US" sz="1200" b="0" i="0" u="none" strike="noStrike" kern="1200" baseline="0" dirty="0" smtClean="0">
                <a:solidFill>
                  <a:schemeClr val="tx1"/>
                </a:solidFill>
                <a:latin typeface="+mn-lt"/>
                <a:ea typeface="+mn-ea"/>
                <a:cs typeface="+mn-cs"/>
              </a:rPr>
              <a:t>their cases. Detecting salient regions in images has attracted many researchers [33, 35]. Our goal is </a:t>
            </a:r>
            <a:r>
              <a:rPr lang="en-US" sz="1200" b="0" i="0" u="none" strike="noStrike" kern="1200" baseline="0" dirty="0" err="1" smtClean="0">
                <a:solidFill>
                  <a:schemeClr val="tx1"/>
                </a:solidFill>
                <a:latin typeface="+mn-lt"/>
                <a:ea typeface="+mn-ea"/>
                <a:cs typeface="+mn-cs"/>
              </a:rPr>
              <a:t>dierent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from saliency detection abnormalities in object are not necessarily aligned with </a:t>
            </a:r>
            <a:r>
              <a:rPr lang="en-US" sz="1200" b="0" i="0" u="none" strike="noStrike" kern="1200" baseline="0" dirty="0" err="1" smtClean="0">
                <a:solidFill>
                  <a:schemeClr val="tx1"/>
                </a:solidFill>
                <a:latin typeface="+mn-lt"/>
                <a:ea typeface="+mn-ea"/>
                <a:cs typeface="+mn-cs"/>
              </a:rPr>
              <a:t>denitions</a:t>
            </a:r>
            <a:r>
              <a:rPr lang="en-US" sz="1200" b="0" i="0" u="none" strike="noStrike" kern="1200" baseline="0" dirty="0" smtClean="0">
                <a:solidFill>
                  <a:schemeClr val="tx1"/>
                </a:solidFill>
                <a:latin typeface="+mn-lt"/>
                <a:ea typeface="+mn-ea"/>
                <a:cs typeface="+mn-cs"/>
              </a:rPr>
              <a:t> of saliency in the</a:t>
            </a:r>
          </a:p>
          <a:p>
            <a:r>
              <a:rPr lang="en-US" sz="1200" b="0" i="0" u="none" strike="noStrike" kern="1200" baseline="0" dirty="0" smtClean="0">
                <a:solidFill>
                  <a:schemeClr val="tx1"/>
                </a:solidFill>
                <a:latin typeface="+mn-lt"/>
                <a:ea typeface="+mn-ea"/>
                <a:cs typeface="+mn-cs"/>
              </a:rPr>
              <a:t>literature. Abnormalities and unusual behaviors have been studied in the context of human activity and</a:t>
            </a:r>
          </a:p>
          <a:p>
            <a:r>
              <a:rPr lang="en-US" sz="1200" b="0" i="0" u="none" strike="noStrike" kern="1200" baseline="0" dirty="0" smtClean="0">
                <a:solidFill>
                  <a:schemeClr val="tx1"/>
                </a:solidFill>
                <a:latin typeface="+mn-lt"/>
                <a:ea typeface="+mn-ea"/>
                <a:cs typeface="+mn-cs"/>
              </a:rPr>
              <a:t>event recognition. </a:t>
            </a:r>
            <a:r>
              <a:rPr lang="en-US" sz="1200" b="0" i="0" u="none" strike="noStrike" kern="1200" baseline="0" dirty="0" err="1" smtClean="0">
                <a:solidFill>
                  <a:schemeClr val="tx1"/>
                </a:solidFill>
                <a:latin typeface="+mn-lt"/>
                <a:ea typeface="+mn-ea"/>
                <a:cs typeface="+mn-cs"/>
              </a:rPr>
              <a:t>Zhong</a:t>
            </a:r>
            <a:r>
              <a:rPr lang="en-US" sz="1200" b="0" i="0" u="none" strike="noStrike" kern="1200" baseline="0" dirty="0" smtClean="0">
                <a:solidFill>
                  <a:schemeClr val="tx1"/>
                </a:solidFill>
                <a:latin typeface="+mn-lt"/>
                <a:ea typeface="+mn-ea"/>
                <a:cs typeface="+mn-cs"/>
              </a:rPr>
              <a:t> et. al.[72] consider an event to be unusual if there are not enough similar events in</a:t>
            </a:r>
          </a:p>
          <a:p>
            <a:r>
              <a:rPr lang="en-US" sz="1200" b="0" i="0" u="none" strike="noStrike" kern="1200" baseline="0" dirty="0" smtClean="0">
                <a:solidFill>
                  <a:schemeClr val="tx1"/>
                </a:solidFill>
                <a:latin typeface="+mn-lt"/>
                <a:ea typeface="+mn-ea"/>
                <a:cs typeface="+mn-cs"/>
              </a:rPr>
              <a:t>the dataset. </a:t>
            </a:r>
            <a:r>
              <a:rPr lang="en-US" sz="1200" b="0" i="0" u="none" strike="noStrike" kern="1200" baseline="0" dirty="0" err="1" smtClean="0">
                <a:solidFill>
                  <a:schemeClr val="tx1"/>
                </a:solidFill>
                <a:latin typeface="+mn-lt"/>
                <a:ea typeface="+mn-ea"/>
                <a:cs typeface="+mn-cs"/>
              </a:rPr>
              <a:t>Stauer</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Grimson</a:t>
            </a:r>
            <a:r>
              <a:rPr lang="en-US" sz="1200" b="0" i="0" u="none" strike="noStrike" kern="1200" baseline="0" dirty="0" smtClean="0">
                <a:solidFill>
                  <a:schemeClr val="tx1"/>
                </a:solidFill>
                <a:latin typeface="+mn-lt"/>
                <a:ea typeface="+mn-ea"/>
                <a:cs typeface="+mn-cs"/>
              </a:rPr>
              <a:t> [62] </a:t>
            </a:r>
            <a:r>
              <a:rPr lang="en-US" sz="1200" b="0" i="0" u="none" strike="noStrike" kern="1200" baseline="0" dirty="0" err="1" smtClean="0">
                <a:solidFill>
                  <a:schemeClr val="tx1"/>
                </a:solidFill>
                <a:latin typeface="+mn-lt"/>
                <a:ea typeface="+mn-ea"/>
                <a:cs typeface="+mn-cs"/>
              </a:rPr>
              <a:t>nd</a:t>
            </a:r>
            <a:r>
              <a:rPr lang="en-US" sz="1200" b="0" i="0" u="none" strike="noStrike" kern="1200" baseline="0" dirty="0" smtClean="0">
                <a:solidFill>
                  <a:schemeClr val="tx1"/>
                </a:solidFill>
                <a:latin typeface="+mn-lt"/>
                <a:ea typeface="+mn-ea"/>
                <a:cs typeface="+mn-cs"/>
              </a:rPr>
              <a:t> unusual events using the same core idea that unusual events and</a:t>
            </a:r>
          </a:p>
          <a:p>
            <a:r>
              <a:rPr lang="en-US" sz="1200" b="0" i="0" u="none" strike="noStrike" kern="1200" baseline="0" dirty="0" smtClean="0">
                <a:solidFill>
                  <a:schemeClr val="tx1"/>
                </a:solidFill>
                <a:latin typeface="+mn-lt"/>
                <a:ea typeface="+mn-ea"/>
                <a:cs typeface="+mn-cs"/>
              </a:rPr>
              <a:t>activities are those that appear very rarely. Y. A. Ivanov and </a:t>
            </a:r>
            <a:r>
              <a:rPr lang="en-US" sz="1200" b="0" i="0" u="none" strike="noStrike" kern="1200" baseline="0" dirty="0" err="1" smtClean="0">
                <a:solidFill>
                  <a:schemeClr val="tx1"/>
                </a:solidFill>
                <a:latin typeface="+mn-lt"/>
                <a:ea typeface="+mn-ea"/>
                <a:cs typeface="+mn-cs"/>
              </a:rPr>
              <a:t>Bobick</a:t>
            </a:r>
            <a:r>
              <a:rPr lang="en-US" sz="1200" b="0" i="0" u="none" strike="noStrike" kern="1200" baseline="0" dirty="0" smtClean="0">
                <a:solidFill>
                  <a:schemeClr val="tx1"/>
                </a:solidFill>
                <a:latin typeface="+mn-lt"/>
                <a:ea typeface="+mn-ea"/>
                <a:cs typeface="+mn-cs"/>
              </a:rPr>
              <a:t> [34] use a rule-based models detect</a:t>
            </a:r>
          </a:p>
          <a:p>
            <a:r>
              <a:rPr lang="en-US" sz="1200" b="0" i="0" u="none" strike="noStrike" kern="1200" baseline="0" dirty="0" smtClean="0">
                <a:solidFill>
                  <a:schemeClr val="tx1"/>
                </a:solidFill>
                <a:latin typeface="+mn-lt"/>
                <a:ea typeface="+mn-ea"/>
                <a:cs typeface="+mn-cs"/>
              </a:rPr>
              <a:t>suspicious activities.</a:t>
            </a:r>
          </a:p>
          <a:p>
            <a:r>
              <a:rPr lang="en-US" sz="1200" b="0" i="0" u="none" strike="noStrike" kern="1200" baseline="0" dirty="0" smtClean="0">
                <a:solidFill>
                  <a:schemeClr val="tx1"/>
                </a:solidFill>
                <a:latin typeface="+mn-lt"/>
                <a:ea typeface="+mn-ea"/>
                <a:cs typeface="+mn-cs"/>
              </a:rPr>
              <a:t>----- Meeting Notes (4/16/14 19:12) -----</a:t>
            </a:r>
          </a:p>
          <a:p>
            <a:r>
              <a:rPr lang="en-US" sz="1200" b="0" i="0" u="none" strike="noStrike" kern="1200" baseline="0" dirty="0" err="1" smtClean="0">
                <a:solidFill>
                  <a:schemeClr val="tx1"/>
                </a:solidFill>
                <a:latin typeface="+mn-lt"/>
                <a:ea typeface="+mn-ea"/>
                <a:cs typeface="+mn-cs"/>
              </a:rPr>
              <a:t>Chandola</a:t>
            </a:r>
            <a:endParaRPr lang="en-US" sz="1200" b="0" i="0" u="none" strike="noStrike" kern="1200" baseline="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6666FDD9-A98C-6C47-B475-4F4C35473B94}" type="slidenum">
              <a:rPr lang="en-US" smtClean="0"/>
              <a:t>10</a:t>
            </a:fld>
            <a:endParaRPr lang="en-US"/>
          </a:p>
        </p:txBody>
      </p:sp>
    </p:spTree>
    <p:extLst>
      <p:ext uri="{BB962C8B-B14F-4D97-AF65-F5344CB8AC3E}">
        <p14:creationId xmlns:p14="http://schemas.microsoft.com/office/powerpoint/2010/main" val="488064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Outside computer vision literature, anomaly detection</a:t>
            </a:r>
          </a:p>
          <a:p>
            <a:r>
              <a:rPr lang="en-US" sz="1200" b="0" i="0" u="none" strike="noStrike" kern="1200" baseline="0" dirty="0" smtClean="0">
                <a:solidFill>
                  <a:schemeClr val="tx1"/>
                </a:solidFill>
                <a:latin typeface="+mn-lt"/>
                <a:ea typeface="+mn-ea"/>
                <a:cs typeface="+mn-cs"/>
              </a:rPr>
              <a:t>has been studied in a wide variety of applications ranging</a:t>
            </a:r>
          </a:p>
          <a:p>
            <a:r>
              <a:rPr lang="en-US" sz="1200" b="0" i="0" u="none" strike="noStrike" kern="1200" baseline="0" dirty="0" smtClean="0">
                <a:solidFill>
                  <a:schemeClr val="tx1"/>
                </a:solidFill>
                <a:latin typeface="+mn-lt"/>
                <a:ea typeface="+mn-ea"/>
                <a:cs typeface="+mn-cs"/>
              </a:rPr>
              <a:t>from credit card fraud to health care systems. Space does</a:t>
            </a:r>
          </a:p>
          <a:p>
            <a:r>
              <a:rPr lang="en-US" sz="1200" b="0" i="0" u="none" strike="noStrike" kern="1200" baseline="0" dirty="0" smtClean="0">
                <a:solidFill>
                  <a:schemeClr val="tx1"/>
                </a:solidFill>
                <a:latin typeface="+mn-lt"/>
                <a:ea typeface="+mn-ea"/>
                <a:cs typeface="+mn-cs"/>
              </a:rPr>
              <a:t>not allow a comprehensive review of this literature. We refer</a:t>
            </a:r>
          </a:p>
          <a:p>
            <a:r>
              <a:rPr lang="en-US" sz="1200" b="0" i="0" u="none" strike="noStrike" kern="1200" baseline="0" dirty="0" smtClean="0">
                <a:solidFill>
                  <a:schemeClr val="tx1"/>
                </a:solidFill>
                <a:latin typeface="+mn-lt"/>
                <a:ea typeface="+mn-ea"/>
                <a:cs typeface="+mn-cs"/>
              </a:rPr>
              <a:t>interested readers to [3 ]. In terms of using abnormal</a:t>
            </a:r>
          </a:p>
          <a:p>
            <a:r>
              <a:rPr lang="en-US" sz="1200" b="0" i="0" u="none" strike="noStrike" kern="1200" baseline="0" dirty="0" smtClean="0">
                <a:solidFill>
                  <a:schemeClr val="tx1"/>
                </a:solidFill>
                <a:latin typeface="+mn-lt"/>
                <a:ea typeface="+mn-ea"/>
                <a:cs typeface="+mn-cs"/>
              </a:rPr>
              <a:t>instance, several methods need to observe abnormal examples</a:t>
            </a:r>
          </a:p>
          <a:p>
            <a:r>
              <a:rPr lang="en-US" sz="1200" b="0" i="0" u="none" strike="noStrike" kern="1200" baseline="0" dirty="0" smtClean="0">
                <a:solidFill>
                  <a:schemeClr val="tx1"/>
                </a:solidFill>
                <a:latin typeface="+mn-lt"/>
                <a:ea typeface="+mn-ea"/>
                <a:cs typeface="+mn-cs"/>
              </a:rPr>
              <a:t>to model abnormality. This is not feasible in images as  degrees of variations among atypical instances are unmanageably</a:t>
            </a:r>
          </a:p>
          <a:p>
            <a:r>
              <a:rPr lang="en-US" sz="1200" b="0" i="0" u="none" strike="noStrike" kern="1200" baseline="0" dirty="0" smtClean="0">
                <a:solidFill>
                  <a:schemeClr val="tx1"/>
                </a:solidFill>
                <a:latin typeface="+mn-lt"/>
                <a:ea typeface="+mn-ea"/>
                <a:cs typeface="+mn-cs"/>
              </a:rPr>
              <a:t>large. Our model appears in the group of methods</a:t>
            </a:r>
          </a:p>
          <a:p>
            <a:r>
              <a:rPr lang="en-US" sz="1200" b="0" i="0" u="none" strike="noStrike" kern="1200" baseline="0" dirty="0" smtClean="0">
                <a:solidFill>
                  <a:schemeClr val="tx1"/>
                </a:solidFill>
                <a:latin typeface="+mn-lt"/>
                <a:ea typeface="+mn-ea"/>
                <a:cs typeface="+mn-cs"/>
              </a:rPr>
              <a:t>that only require observation of the normal instance. Our</a:t>
            </a:r>
          </a:p>
          <a:p>
            <a:r>
              <a:rPr lang="en-US" sz="1200" b="0" i="0" u="none" strike="noStrike" kern="1200" baseline="0" dirty="0" smtClean="0">
                <a:solidFill>
                  <a:schemeClr val="tx1"/>
                </a:solidFill>
                <a:latin typeface="+mn-lt"/>
                <a:ea typeface="+mn-ea"/>
                <a:cs typeface="+mn-cs"/>
              </a:rPr>
              <a:t>model predicts abnormality by reasoning about normality</a:t>
            </a:r>
          </a:p>
          <a:p>
            <a:r>
              <a:rPr lang="en-US" sz="1200" b="0" i="0" u="none" strike="noStrike" kern="1200" baseline="0" dirty="0" smtClean="0">
                <a:solidFill>
                  <a:schemeClr val="tx1"/>
                </a:solidFill>
                <a:latin typeface="+mn-lt"/>
                <a:ea typeface="+mn-ea"/>
                <a:cs typeface="+mn-cs"/>
              </a:rPr>
              <a:t>in terms of attributes.</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FROM PROPOSAL</a:t>
            </a:r>
          </a:p>
          <a:p>
            <a:r>
              <a:rPr lang="en-US" sz="1200" b="0" i="0" u="none" strike="noStrike" kern="1200" baseline="0" dirty="0" smtClean="0">
                <a:solidFill>
                  <a:schemeClr val="tx1"/>
                </a:solidFill>
                <a:latin typeface="+mn-lt"/>
                <a:ea typeface="+mn-ea"/>
                <a:cs typeface="+mn-cs"/>
              </a:rPr>
              <a:t> The problem of abnormality detection for single images is not really well ex-</a:t>
            </a:r>
          </a:p>
          <a:p>
            <a:r>
              <a:rPr lang="en-US" sz="1200" b="0" i="0" u="none" strike="noStrike" kern="1200" baseline="0" dirty="0" err="1" smtClean="0">
                <a:solidFill>
                  <a:schemeClr val="tx1"/>
                </a:solidFill>
                <a:latin typeface="+mn-lt"/>
                <a:ea typeface="+mn-ea"/>
                <a:cs typeface="+mn-cs"/>
              </a:rPr>
              <a:t>plored</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Boiman</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Irani</a:t>
            </a:r>
            <a:r>
              <a:rPr lang="en-US" sz="1200" b="0" i="0" u="none" strike="noStrike" kern="1200" baseline="0" dirty="0" smtClean="0">
                <a:solidFill>
                  <a:schemeClr val="tx1"/>
                </a:solidFill>
                <a:latin typeface="+mn-lt"/>
                <a:ea typeface="+mn-ea"/>
                <a:cs typeface="+mn-cs"/>
              </a:rPr>
              <a:t> [5] studied the problem of irregularities in images and videos. In their </a:t>
            </a:r>
            <a:r>
              <a:rPr lang="en-US" sz="1200" b="0" i="0" u="none" strike="noStrike" kern="1200" baseline="0" dirty="0" err="1" smtClean="0">
                <a:solidFill>
                  <a:schemeClr val="tx1"/>
                </a:solidFill>
                <a:latin typeface="+mn-lt"/>
                <a:ea typeface="+mn-ea"/>
                <a:cs typeface="+mn-cs"/>
              </a:rPr>
              <a:t>denition</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irregularities happen when a visual data cannot be composed by a large number of previously known data.</a:t>
            </a:r>
          </a:p>
          <a:p>
            <a:r>
              <a:rPr lang="en-US" sz="1200" b="0" i="0" u="none" strike="noStrike" kern="1200" baseline="0" dirty="0" smtClean="0">
                <a:solidFill>
                  <a:schemeClr val="tx1"/>
                </a:solidFill>
                <a:latin typeface="+mn-lt"/>
                <a:ea typeface="+mn-ea"/>
                <a:cs typeface="+mn-cs"/>
              </a:rPr>
              <a:t>They have shown interesting examples and applications in human activity recognition and detecting salient</a:t>
            </a:r>
          </a:p>
          <a:p>
            <a:r>
              <a:rPr lang="en-US" sz="1200" b="0" i="0" u="none" strike="noStrike" kern="1200" baseline="0" dirty="0" smtClean="0">
                <a:solidFill>
                  <a:schemeClr val="tx1"/>
                </a:solidFill>
                <a:latin typeface="+mn-lt"/>
                <a:ea typeface="+mn-ea"/>
                <a:cs typeface="+mn-cs"/>
              </a:rPr>
              <a:t>parts of images. This approach does not address our concern as the </a:t>
            </a:r>
            <a:r>
              <a:rPr lang="en-US" sz="1200" b="0" i="0" u="none" strike="noStrike" kern="1200" baseline="0" dirty="0" err="1" smtClean="0">
                <a:solidFill>
                  <a:schemeClr val="tx1"/>
                </a:solidFill>
                <a:latin typeface="+mn-lt"/>
                <a:ea typeface="+mn-ea"/>
                <a:cs typeface="+mn-cs"/>
              </a:rPr>
              <a:t>intraclass</a:t>
            </a:r>
            <a:r>
              <a:rPr lang="en-US" sz="1200" b="0" i="0" u="none" strike="noStrike" kern="1200" baseline="0" dirty="0" smtClean="0">
                <a:solidFill>
                  <a:schemeClr val="tx1"/>
                </a:solidFill>
                <a:latin typeface="+mn-lt"/>
                <a:ea typeface="+mn-ea"/>
                <a:cs typeface="+mn-cs"/>
              </a:rPr>
              <a:t> variations are much higher than</a:t>
            </a:r>
          </a:p>
          <a:p>
            <a:r>
              <a:rPr lang="en-US" sz="1200" b="0" i="0" u="none" strike="noStrike" kern="1200" baseline="0" dirty="0" smtClean="0">
                <a:solidFill>
                  <a:schemeClr val="tx1"/>
                </a:solidFill>
                <a:latin typeface="+mn-lt"/>
                <a:ea typeface="+mn-ea"/>
                <a:cs typeface="+mn-cs"/>
              </a:rPr>
              <a:t>their cases. Detecting salient regions in images has attracted many researchers [33, 35]. Our goal is </a:t>
            </a:r>
            <a:r>
              <a:rPr lang="en-US" sz="1200" b="0" i="0" u="none" strike="noStrike" kern="1200" baseline="0" dirty="0" err="1" smtClean="0">
                <a:solidFill>
                  <a:schemeClr val="tx1"/>
                </a:solidFill>
                <a:latin typeface="+mn-lt"/>
                <a:ea typeface="+mn-ea"/>
                <a:cs typeface="+mn-cs"/>
              </a:rPr>
              <a:t>dierent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from saliency detection abnormalities in object are not necessarily aligned with </a:t>
            </a:r>
            <a:r>
              <a:rPr lang="en-US" sz="1200" b="0" i="0" u="none" strike="noStrike" kern="1200" baseline="0" dirty="0" err="1" smtClean="0">
                <a:solidFill>
                  <a:schemeClr val="tx1"/>
                </a:solidFill>
                <a:latin typeface="+mn-lt"/>
                <a:ea typeface="+mn-ea"/>
                <a:cs typeface="+mn-cs"/>
              </a:rPr>
              <a:t>denitions</a:t>
            </a:r>
            <a:r>
              <a:rPr lang="en-US" sz="1200" b="0" i="0" u="none" strike="noStrike" kern="1200" baseline="0" dirty="0" smtClean="0">
                <a:solidFill>
                  <a:schemeClr val="tx1"/>
                </a:solidFill>
                <a:latin typeface="+mn-lt"/>
                <a:ea typeface="+mn-ea"/>
                <a:cs typeface="+mn-cs"/>
              </a:rPr>
              <a:t> of saliency in the</a:t>
            </a:r>
          </a:p>
          <a:p>
            <a:r>
              <a:rPr lang="en-US" sz="1200" b="0" i="0" u="none" strike="noStrike" kern="1200" baseline="0" dirty="0" smtClean="0">
                <a:solidFill>
                  <a:schemeClr val="tx1"/>
                </a:solidFill>
                <a:latin typeface="+mn-lt"/>
                <a:ea typeface="+mn-ea"/>
                <a:cs typeface="+mn-cs"/>
              </a:rPr>
              <a:t>literature. Abnormalities and unusual behaviors have been studied in the context of human activity and</a:t>
            </a:r>
          </a:p>
          <a:p>
            <a:r>
              <a:rPr lang="en-US" sz="1200" b="0" i="0" u="none" strike="noStrike" kern="1200" baseline="0" dirty="0" smtClean="0">
                <a:solidFill>
                  <a:schemeClr val="tx1"/>
                </a:solidFill>
                <a:latin typeface="+mn-lt"/>
                <a:ea typeface="+mn-ea"/>
                <a:cs typeface="+mn-cs"/>
              </a:rPr>
              <a:t>event recognition. </a:t>
            </a:r>
            <a:r>
              <a:rPr lang="en-US" sz="1200" b="0" i="0" u="none" strike="noStrike" kern="1200" baseline="0" dirty="0" err="1" smtClean="0">
                <a:solidFill>
                  <a:schemeClr val="tx1"/>
                </a:solidFill>
                <a:latin typeface="+mn-lt"/>
                <a:ea typeface="+mn-ea"/>
                <a:cs typeface="+mn-cs"/>
              </a:rPr>
              <a:t>Zhong</a:t>
            </a:r>
            <a:r>
              <a:rPr lang="en-US" sz="1200" b="0" i="0" u="none" strike="noStrike" kern="1200" baseline="0" dirty="0" smtClean="0">
                <a:solidFill>
                  <a:schemeClr val="tx1"/>
                </a:solidFill>
                <a:latin typeface="+mn-lt"/>
                <a:ea typeface="+mn-ea"/>
                <a:cs typeface="+mn-cs"/>
              </a:rPr>
              <a:t> et. al.[72] consider an event to be unusual if there are not enough similar events in</a:t>
            </a:r>
          </a:p>
          <a:p>
            <a:r>
              <a:rPr lang="en-US" sz="1200" b="0" i="0" u="none" strike="noStrike" kern="1200" baseline="0" dirty="0" smtClean="0">
                <a:solidFill>
                  <a:schemeClr val="tx1"/>
                </a:solidFill>
                <a:latin typeface="+mn-lt"/>
                <a:ea typeface="+mn-ea"/>
                <a:cs typeface="+mn-cs"/>
              </a:rPr>
              <a:t>the dataset. </a:t>
            </a:r>
            <a:r>
              <a:rPr lang="en-US" sz="1200" b="0" i="0" u="none" strike="noStrike" kern="1200" baseline="0" dirty="0" err="1" smtClean="0">
                <a:solidFill>
                  <a:schemeClr val="tx1"/>
                </a:solidFill>
                <a:latin typeface="+mn-lt"/>
                <a:ea typeface="+mn-ea"/>
                <a:cs typeface="+mn-cs"/>
              </a:rPr>
              <a:t>Stauer</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Grimson</a:t>
            </a:r>
            <a:r>
              <a:rPr lang="en-US" sz="1200" b="0" i="0" u="none" strike="noStrike" kern="1200" baseline="0" dirty="0" smtClean="0">
                <a:solidFill>
                  <a:schemeClr val="tx1"/>
                </a:solidFill>
                <a:latin typeface="+mn-lt"/>
                <a:ea typeface="+mn-ea"/>
                <a:cs typeface="+mn-cs"/>
              </a:rPr>
              <a:t> [62] </a:t>
            </a:r>
            <a:r>
              <a:rPr lang="en-US" sz="1200" b="0" i="0" u="none" strike="noStrike" kern="1200" baseline="0" dirty="0" err="1" smtClean="0">
                <a:solidFill>
                  <a:schemeClr val="tx1"/>
                </a:solidFill>
                <a:latin typeface="+mn-lt"/>
                <a:ea typeface="+mn-ea"/>
                <a:cs typeface="+mn-cs"/>
              </a:rPr>
              <a:t>nd</a:t>
            </a:r>
            <a:r>
              <a:rPr lang="en-US" sz="1200" b="0" i="0" u="none" strike="noStrike" kern="1200" baseline="0" dirty="0" smtClean="0">
                <a:solidFill>
                  <a:schemeClr val="tx1"/>
                </a:solidFill>
                <a:latin typeface="+mn-lt"/>
                <a:ea typeface="+mn-ea"/>
                <a:cs typeface="+mn-cs"/>
              </a:rPr>
              <a:t> unusual events using the same core idea that unusual events and</a:t>
            </a:r>
          </a:p>
          <a:p>
            <a:r>
              <a:rPr lang="en-US" sz="1200" b="0" i="0" u="none" strike="noStrike" kern="1200" baseline="0" dirty="0" smtClean="0">
                <a:solidFill>
                  <a:schemeClr val="tx1"/>
                </a:solidFill>
                <a:latin typeface="+mn-lt"/>
                <a:ea typeface="+mn-ea"/>
                <a:cs typeface="+mn-cs"/>
              </a:rPr>
              <a:t>activities are those that appear very rarely. Y. A. Ivanov and </a:t>
            </a:r>
            <a:r>
              <a:rPr lang="en-US" sz="1200" b="0" i="0" u="none" strike="noStrike" kern="1200" baseline="0" dirty="0" err="1" smtClean="0">
                <a:solidFill>
                  <a:schemeClr val="tx1"/>
                </a:solidFill>
                <a:latin typeface="+mn-lt"/>
                <a:ea typeface="+mn-ea"/>
                <a:cs typeface="+mn-cs"/>
              </a:rPr>
              <a:t>Bobick</a:t>
            </a:r>
            <a:r>
              <a:rPr lang="en-US" sz="1200" b="0" i="0" u="none" strike="noStrike" kern="1200" baseline="0" dirty="0" smtClean="0">
                <a:solidFill>
                  <a:schemeClr val="tx1"/>
                </a:solidFill>
                <a:latin typeface="+mn-lt"/>
                <a:ea typeface="+mn-ea"/>
                <a:cs typeface="+mn-cs"/>
              </a:rPr>
              <a:t> [34] use a rule-based models detect</a:t>
            </a:r>
          </a:p>
          <a:p>
            <a:r>
              <a:rPr lang="en-US" sz="1200" b="0" i="0" u="none" strike="noStrike" kern="1200" baseline="0" dirty="0" smtClean="0">
                <a:solidFill>
                  <a:schemeClr val="tx1"/>
                </a:solidFill>
                <a:latin typeface="+mn-lt"/>
                <a:ea typeface="+mn-ea"/>
                <a:cs typeface="+mn-cs"/>
              </a:rPr>
              <a:t>suspicious activities.</a:t>
            </a:r>
          </a:p>
          <a:p>
            <a:r>
              <a:rPr lang="en-US" sz="1200" b="0" i="0" u="none" strike="noStrike" kern="1200" baseline="0" dirty="0" smtClean="0">
                <a:solidFill>
                  <a:schemeClr val="tx1"/>
                </a:solidFill>
                <a:latin typeface="+mn-lt"/>
                <a:ea typeface="+mn-ea"/>
                <a:cs typeface="+mn-cs"/>
              </a:rPr>
              <a:t>----- Meeting Notes (4/16/14 19:12) -----</a:t>
            </a:r>
          </a:p>
          <a:p>
            <a:r>
              <a:rPr lang="en-US" sz="1200" b="0" i="0" u="none" strike="noStrike" kern="1200" baseline="0" dirty="0" err="1" smtClean="0">
                <a:solidFill>
                  <a:schemeClr val="tx1"/>
                </a:solidFill>
                <a:latin typeface="+mn-lt"/>
                <a:ea typeface="+mn-ea"/>
                <a:cs typeface="+mn-cs"/>
              </a:rPr>
              <a:t>Chandola</a:t>
            </a:r>
            <a:endParaRPr lang="en-US" sz="1200" b="0" i="0" u="none" strike="noStrike" kern="1200" baseline="0" dirty="0" smtClean="0">
              <a:solidFill>
                <a:schemeClr val="tx1"/>
              </a:solidFill>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6666FDD9-A98C-6C47-B475-4F4C35473B94}" type="slidenum">
              <a:rPr lang="en-US" smtClean="0"/>
              <a:t>11</a:t>
            </a:fld>
            <a:endParaRPr lang="en-US"/>
          </a:p>
        </p:txBody>
      </p:sp>
    </p:spTree>
    <p:extLst>
      <p:ext uri="{BB962C8B-B14F-4D97-AF65-F5344CB8AC3E}">
        <p14:creationId xmlns:p14="http://schemas.microsoft.com/office/powerpoint/2010/main" val="56215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Even</a:t>
            </a:r>
            <a:r>
              <a:rPr lang="en-US" baseline="0" dirty="0" smtClean="0"/>
              <a:t> a child can figure out something looks strange, but still there is no clear definition for being normal. </a:t>
            </a:r>
          </a:p>
          <a:p>
            <a:pPr marL="228600" indent="-228600">
              <a:buAutoNum type="arabicParenR"/>
            </a:pPr>
            <a:r>
              <a:rPr lang="en-US" baseline="0" dirty="0" smtClean="0"/>
              <a:t>What take you to decide an object is abnormal? Some missing parts?(like a car without wheels) Unexpected features(a pink elephant)? Or even whole object structure?(a hamburger shaped sofa)</a:t>
            </a:r>
          </a:p>
          <a:p>
            <a:pPr marL="228600" indent="-228600">
              <a:buAutoNum type="arabicParenR"/>
            </a:pPr>
            <a:r>
              <a:rPr lang="en-US" baseline="0" dirty="0" smtClean="0"/>
              <a:t>Is it always because of the object? NO! an elephant in a living room is abnormal. a car on top of the roof is abnormal</a:t>
            </a:r>
          </a:p>
          <a:p>
            <a:pPr marL="228600" indent="-228600">
              <a:buAutoNum type="arabicParenR"/>
            </a:pPr>
            <a:endParaRPr lang="en-US" dirty="0" smtClean="0"/>
          </a:p>
          <a:p>
            <a:pPr marL="228600" indent="-228600">
              <a:buAutoNum type="arabicParenR"/>
            </a:pPr>
            <a:endParaRPr lang="en-US" dirty="0" smtClean="0"/>
          </a:p>
          <a:p>
            <a:pPr marL="228600" indent="-228600">
              <a:buAutoNum type="arabicParenR"/>
            </a:pPr>
            <a:endParaRPr lang="en-US" dirty="0" smtClean="0"/>
          </a:p>
          <a:p>
            <a:pPr marL="228600" indent="-228600">
              <a:buAutoNum type="arabicParenR"/>
            </a:pPr>
            <a:r>
              <a:rPr lang="en-US" dirty="0" smtClean="0"/>
              <a:t>Rick point ++ functionality</a:t>
            </a:r>
            <a:r>
              <a:rPr lang="en-US" baseline="0" dirty="0" smtClean="0"/>
              <a:t> </a:t>
            </a:r>
          </a:p>
          <a:p>
            <a:pPr marL="228600" indent="-228600">
              <a:buAutoNum type="arabicParenR"/>
            </a:pPr>
            <a:r>
              <a:rPr lang="en-US" baseline="0" dirty="0" smtClean="0"/>
              <a:t>Cup + star shape </a:t>
            </a:r>
          </a:p>
          <a:p>
            <a:pPr marL="228600" indent="-228600">
              <a:buAutoNum type="arabicParenR"/>
            </a:pPr>
            <a:r>
              <a:rPr lang="en-US" baseline="0" dirty="0" smtClean="0"/>
              <a:t>Careful about being like human </a:t>
            </a:r>
            <a:endParaRPr lang="en-US" dirty="0"/>
          </a:p>
        </p:txBody>
      </p:sp>
      <p:sp>
        <p:nvSpPr>
          <p:cNvPr id="4" name="Slide Number Placeholder 3"/>
          <p:cNvSpPr>
            <a:spLocks noGrp="1"/>
          </p:cNvSpPr>
          <p:nvPr>
            <p:ph type="sldNum" sz="quarter" idx="10"/>
          </p:nvPr>
        </p:nvSpPr>
        <p:spPr/>
        <p:txBody>
          <a:bodyPr/>
          <a:lstStyle/>
          <a:p>
            <a:fld id="{DE1CA3CA-3329-574B-97AF-2789565BF08D}" type="slidenum">
              <a:rPr lang="en-US" smtClean="0"/>
              <a:t>12</a:t>
            </a:fld>
            <a:endParaRPr lang="en-US"/>
          </a:p>
        </p:txBody>
      </p:sp>
    </p:spTree>
    <p:extLst>
      <p:ext uri="{BB962C8B-B14F-4D97-AF65-F5344CB8AC3E}">
        <p14:creationId xmlns:p14="http://schemas.microsoft.com/office/powerpoint/2010/main" val="1519497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a:t>
            </a:r>
            <a:r>
              <a:rPr lang="en-US" baseline="0" dirty="0" smtClean="0"/>
              <a:t> this dataset, We put strange keywords in image </a:t>
            </a:r>
            <a:r>
              <a:rPr lang="en-US" dirty="0" smtClean="0"/>
              <a:t>search engines</a:t>
            </a:r>
            <a:r>
              <a:rPr lang="en-US" baseline="0" dirty="0" smtClean="0"/>
              <a:t> and collected an initial set of images. </a:t>
            </a:r>
          </a:p>
          <a:p>
            <a:r>
              <a:rPr lang="en-US" baseline="0" dirty="0" smtClean="0"/>
              <a:t>later we remove duplicates, low quality and totally irrelevant ones, </a:t>
            </a:r>
          </a:p>
          <a:p>
            <a:endParaRPr lang="en-US" baseline="0" dirty="0" smtClean="0"/>
          </a:p>
          <a:p>
            <a:r>
              <a:rPr lang="en-US" baseline="0" dirty="0" smtClean="0"/>
              <a:t>next we conduct human subject experiments on Amazon </a:t>
            </a:r>
            <a:r>
              <a:rPr lang="en-US" baseline="0" dirty="0" err="1" smtClean="0"/>
              <a:t>mechnical</a:t>
            </a:r>
            <a:r>
              <a:rPr lang="en-US" baseline="0" dirty="0" smtClean="0"/>
              <a:t> </a:t>
            </a:r>
            <a:r>
              <a:rPr lang="en-US" baseline="0" dirty="0" err="1" smtClean="0"/>
              <a:t>turk</a:t>
            </a:r>
            <a:r>
              <a:rPr lang="en-US" baseline="0" dirty="0" smtClean="0"/>
              <a:t> to:</a:t>
            </a:r>
          </a:p>
        </p:txBody>
      </p:sp>
      <p:sp>
        <p:nvSpPr>
          <p:cNvPr id="4" name="Slide Number Placeholder 3"/>
          <p:cNvSpPr>
            <a:spLocks noGrp="1"/>
          </p:cNvSpPr>
          <p:nvPr>
            <p:ph type="sldNum" sz="quarter" idx="10"/>
          </p:nvPr>
        </p:nvSpPr>
        <p:spPr/>
        <p:txBody>
          <a:bodyPr/>
          <a:lstStyle/>
          <a:p>
            <a:fld id="{DE1CA3CA-3329-574B-97AF-2789565BF08D}" type="slidenum">
              <a:rPr lang="en-US" smtClean="0"/>
              <a:t>14</a:t>
            </a:fld>
            <a:endParaRPr lang="en-US"/>
          </a:p>
        </p:txBody>
      </p:sp>
    </p:spTree>
    <p:extLst>
      <p:ext uri="{BB962C8B-B14F-4D97-AF65-F5344CB8AC3E}">
        <p14:creationId xmlns:p14="http://schemas.microsoft.com/office/powerpoint/2010/main" val="2024954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answer</a:t>
            </a:r>
            <a:r>
              <a:rPr lang="en-US" baseline="0" dirty="0" smtClean="0"/>
              <a:t> these questions, we built the first public dataset of abnormal images. As you can see there are a wide range of abnormalities In the images of our collection. </a:t>
            </a:r>
            <a:endParaRPr lang="en-US" dirty="0"/>
          </a:p>
        </p:txBody>
      </p:sp>
      <p:sp>
        <p:nvSpPr>
          <p:cNvPr id="4" name="Slide Number Placeholder 3"/>
          <p:cNvSpPr>
            <a:spLocks noGrp="1"/>
          </p:cNvSpPr>
          <p:nvPr>
            <p:ph type="sldNum" sz="quarter" idx="10"/>
          </p:nvPr>
        </p:nvSpPr>
        <p:spPr/>
        <p:txBody>
          <a:bodyPr/>
          <a:lstStyle/>
          <a:p>
            <a:fld id="{B5C789E8-FED0-EF44-800D-151AEBDF88B3}" type="slidenum">
              <a:rPr lang="en-US" smtClean="0"/>
              <a:t>15</a:t>
            </a:fld>
            <a:endParaRPr lang="en-US"/>
          </a:p>
        </p:txBody>
      </p:sp>
    </p:spTree>
    <p:extLst>
      <p:ext uri="{BB962C8B-B14F-4D97-AF65-F5344CB8AC3E}">
        <p14:creationId xmlns:p14="http://schemas.microsoft.com/office/powerpoint/2010/main" val="26116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a:t>
            </a:r>
            <a:r>
              <a:rPr lang="en-US" baseline="0" dirty="0" smtClean="0"/>
              <a:t> people are not sure object class of abnormal images. Especially for the case of sofa and chair</a:t>
            </a:r>
          </a:p>
          <a:p>
            <a:r>
              <a:rPr lang="en-US" baseline="0" dirty="0" smtClean="0"/>
              <a:t>airplane +boat, car+ boat</a:t>
            </a:r>
          </a:p>
          <a:p>
            <a:endParaRPr lang="en-US" dirty="0" smtClean="0"/>
          </a:p>
          <a:p>
            <a:endParaRPr lang="en-US" dirty="0" smtClean="0"/>
          </a:p>
          <a:p>
            <a:r>
              <a:rPr lang="en-US" dirty="0" smtClean="0"/>
              <a:t>For the reason of being abnormal:</a:t>
            </a:r>
            <a:r>
              <a:rPr lang="en-US" baseline="0" dirty="0" smtClean="0"/>
              <a:t> shape usually wins the scores</a:t>
            </a:r>
          </a:p>
          <a:p>
            <a:r>
              <a:rPr lang="en-US" baseline="0" dirty="0" smtClean="0"/>
              <a:t>Variance of rating for class of airplane is bigger than others due to different airplane that you would expect</a:t>
            </a:r>
          </a:p>
          <a:p>
            <a:endParaRPr lang="en-US" dirty="0"/>
          </a:p>
        </p:txBody>
      </p:sp>
      <p:sp>
        <p:nvSpPr>
          <p:cNvPr id="4" name="Slide Number Placeholder 3"/>
          <p:cNvSpPr>
            <a:spLocks noGrp="1"/>
          </p:cNvSpPr>
          <p:nvPr>
            <p:ph type="sldNum" sz="quarter" idx="10"/>
          </p:nvPr>
        </p:nvSpPr>
        <p:spPr/>
        <p:txBody>
          <a:bodyPr/>
          <a:lstStyle/>
          <a:p>
            <a:fld id="{DE1CA3CA-3329-574B-97AF-2789565BF08D}" type="slidenum">
              <a:rPr lang="en-US" smtClean="0"/>
              <a:t>20</a:t>
            </a:fld>
            <a:endParaRPr lang="en-US"/>
          </a:p>
        </p:txBody>
      </p:sp>
    </p:spTree>
    <p:extLst>
      <p:ext uri="{BB962C8B-B14F-4D97-AF65-F5344CB8AC3E}">
        <p14:creationId xmlns:p14="http://schemas.microsoft.com/office/powerpoint/2010/main" val="547202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a:t>
            </a:r>
            <a:r>
              <a:rPr lang="en-US" baseline="0" dirty="0" smtClean="0"/>
              <a:t> will talk about computational models that we built for detecting abnormal objects. </a:t>
            </a:r>
          </a:p>
          <a:p>
            <a:r>
              <a:rPr lang="en-US" baseline="0" dirty="0" smtClean="0"/>
              <a:t>Where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23</a:t>
            </a:fld>
            <a:endParaRPr lang="en-US"/>
          </a:p>
        </p:txBody>
      </p:sp>
    </p:spTree>
    <p:extLst>
      <p:ext uri="{BB962C8B-B14F-4D97-AF65-F5344CB8AC3E}">
        <p14:creationId xmlns:p14="http://schemas.microsoft.com/office/powerpoint/2010/main" val="974777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Not two way classification problem, because : 1) there is an unmanageable imbalanced data situation </a:t>
            </a:r>
          </a:p>
          <a:p>
            <a:r>
              <a:rPr lang="en-US" baseline="0" dirty="0" smtClean="0"/>
              <a:t>2) Against human learning of a visual concept. Recognizing abnormalities, even without seeing it before. </a:t>
            </a:r>
            <a:endParaRPr lang="en-US" dirty="0" smtClean="0"/>
          </a:p>
          <a:p>
            <a:endParaRPr lang="en-US" dirty="0" smtClean="0"/>
          </a:p>
          <a:p>
            <a:r>
              <a:rPr lang="en-US" dirty="0" smtClean="0"/>
              <a:t>*********************************************************</a:t>
            </a:r>
          </a:p>
          <a:p>
            <a:r>
              <a:rPr lang="en-US" dirty="0" smtClean="0"/>
              <a:t>1) Although there are different reason for being abnormal,</a:t>
            </a:r>
            <a:r>
              <a:rPr lang="en-US" baseline="0" dirty="0" smtClean="0"/>
              <a:t> we are considering ones that are related to the object</a:t>
            </a:r>
          </a:p>
          <a:p>
            <a:r>
              <a:rPr lang="en-US" dirty="0" smtClean="0"/>
              <a:t>2) How many images from</a:t>
            </a:r>
            <a:r>
              <a:rPr lang="en-US" baseline="0" dirty="0" smtClean="0"/>
              <a:t> </a:t>
            </a:r>
            <a:r>
              <a:rPr lang="en-US" dirty="0" smtClean="0"/>
              <a:t>normal</a:t>
            </a:r>
            <a:r>
              <a:rPr lang="en-US" baseline="0" dirty="0" smtClean="0"/>
              <a:t> cars we can gather? What about abnormal ones? It is not a fair learning situation</a:t>
            </a:r>
          </a:p>
          <a:p>
            <a:r>
              <a:rPr lang="en-US" baseline="0" dirty="0" smtClean="0"/>
              <a:t>3) We can not say we know all the reason for being abnormal! So we can not conclude all of our abnormal images cover all the reason of being abnormal</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DE1CA3CA-3329-574B-97AF-2789565BF08D}" type="slidenum">
              <a:rPr lang="en-US" smtClean="0"/>
              <a:t>24</a:t>
            </a:fld>
            <a:endParaRPr lang="en-US"/>
          </a:p>
        </p:txBody>
      </p:sp>
    </p:spTree>
    <p:extLst>
      <p:ext uri="{BB962C8B-B14F-4D97-AF65-F5344CB8AC3E}">
        <p14:creationId xmlns:p14="http://schemas.microsoft.com/office/powerpoint/2010/main" val="425910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moving forward</a:t>
            </a:r>
            <a:r>
              <a:rPr lang="en-US" baseline="0" dirty="0" smtClean="0"/>
              <a:t> developing the model, I should talk about the concept of visual attributes that plays an important role in our computational models.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25</a:t>
            </a:fld>
            <a:endParaRPr lang="en-US"/>
          </a:p>
        </p:txBody>
      </p:sp>
    </p:spTree>
    <p:extLst>
      <p:ext uri="{BB962C8B-B14F-4D97-AF65-F5344CB8AC3E}">
        <p14:creationId xmlns:p14="http://schemas.microsoft.com/office/powerpoint/2010/main" val="1984925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object can a get score probability for being Normal which its complement will be its abnormality score, and have a distribution over object classes. Normal objects belong to one class.</a:t>
            </a:r>
          </a:p>
          <a:p>
            <a:endParaRPr lang="en-US" baseline="0" dirty="0" smtClean="0"/>
          </a:p>
          <a:p>
            <a:r>
              <a:rPr lang="en-US" baseline="0" dirty="0" smtClean="0"/>
              <a:t>Then object class distribution for normal images should be </a:t>
            </a:r>
            <a:r>
              <a:rPr lang="en-US" baseline="0" dirty="0" err="1" smtClean="0"/>
              <a:t>uni</a:t>
            </a:r>
            <a:r>
              <a:rPr lang="en-US" baseline="0" dirty="0" smtClean="0"/>
              <a:t>-modal and peaky around one node. </a:t>
            </a:r>
          </a:p>
          <a:p>
            <a:endParaRPr lang="en-US" baseline="0" dirty="0" smtClean="0"/>
          </a:p>
          <a:p>
            <a:r>
              <a:rPr lang="en-US" baseline="0" dirty="0" smtClean="0"/>
              <a:t>Probability of object classes impose a distribution over visual attributes. </a:t>
            </a:r>
          </a:p>
          <a:p>
            <a:endParaRPr lang="en-US" baseline="0" dirty="0" smtClean="0"/>
          </a:p>
          <a:p>
            <a:r>
              <a:rPr lang="en-US" baseline="0" dirty="0" smtClean="0"/>
              <a:t>And these attributes can be observed using running attribute classifier over low-level visual features. </a:t>
            </a:r>
          </a:p>
          <a:p>
            <a:endParaRPr lang="en-US" baseline="0" dirty="0" smtClean="0"/>
          </a:p>
          <a:p>
            <a:r>
              <a:rPr lang="en-US" baseline="0" dirty="0" smtClean="0"/>
              <a:t>Since attributes are shared across categories, we can connect each attributes to all the classes and vice versa</a:t>
            </a:r>
          </a:p>
          <a:p>
            <a:endParaRPr lang="en-US" baseline="0" dirty="0" smtClean="0"/>
          </a:p>
        </p:txBody>
      </p:sp>
      <p:sp>
        <p:nvSpPr>
          <p:cNvPr id="4" name="Slide Number Placeholder 3"/>
          <p:cNvSpPr>
            <a:spLocks noGrp="1"/>
          </p:cNvSpPr>
          <p:nvPr>
            <p:ph type="sldNum" sz="quarter" idx="10"/>
          </p:nvPr>
        </p:nvSpPr>
        <p:spPr/>
        <p:txBody>
          <a:bodyPr/>
          <a:lstStyle/>
          <a:p>
            <a:fld id="{DE1CA3CA-3329-574B-97AF-2789565BF08D}" type="slidenum">
              <a:rPr lang="en-US" smtClean="0"/>
              <a:t>26</a:t>
            </a:fld>
            <a:endParaRPr lang="en-US"/>
          </a:p>
        </p:txBody>
      </p:sp>
    </p:spTree>
    <p:extLst>
      <p:ext uri="{BB962C8B-B14F-4D97-AF65-F5344CB8AC3E}">
        <p14:creationId xmlns:p14="http://schemas.microsoft.com/office/powerpoint/2010/main" val="196376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 my talk by a brief discussion about why we</a:t>
            </a:r>
            <a:r>
              <a:rPr lang="en-US" baseline="0" dirty="0" smtClean="0"/>
              <a:t> need to study abnormality in images and what has been studied in prior arts. </a:t>
            </a:r>
          </a:p>
          <a:p>
            <a:r>
              <a:rPr lang="en-US" baseline="0" dirty="0" smtClean="0"/>
              <a:t>Next, we will define the problem more rigorously, collect data and build computational models to approach this problem. I will wrap up with some discussion about future work</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2</a:t>
            </a:fld>
            <a:endParaRPr lang="en-US"/>
          </a:p>
        </p:txBody>
      </p:sp>
    </p:spTree>
    <p:extLst>
      <p:ext uri="{BB962C8B-B14F-4D97-AF65-F5344CB8AC3E}">
        <p14:creationId xmlns:p14="http://schemas.microsoft.com/office/powerpoint/2010/main" val="1593956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Relevance is learned on top of normal</a:t>
            </a:r>
          </a:p>
          <a:p>
            <a:r>
              <a:rPr lang="en-US" dirty="0" smtClean="0"/>
              <a:t>If distribution P(A|C,N) is peaky it should</a:t>
            </a:r>
            <a:r>
              <a:rPr lang="en-US" baseline="0" dirty="0" smtClean="0"/>
              <a:t> be relevant and discriminative for purpose of abnormality detection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E1CA3CA-3329-574B-97AF-2789565BF08D}" type="slidenum">
              <a:rPr lang="en-US" smtClean="0"/>
              <a:t>27</a:t>
            </a:fld>
            <a:endParaRPr lang="en-US"/>
          </a:p>
        </p:txBody>
      </p:sp>
    </p:spTree>
    <p:extLst>
      <p:ext uri="{BB962C8B-B14F-4D97-AF65-F5344CB8AC3E}">
        <p14:creationId xmlns:p14="http://schemas.microsoft.com/office/powerpoint/2010/main" val="1204338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Relevance is learned on top of normal</a:t>
            </a:r>
          </a:p>
          <a:p>
            <a:r>
              <a:rPr lang="en-US" dirty="0" smtClean="0"/>
              <a:t>If distribution P(A|C,N) is peaky it should</a:t>
            </a:r>
            <a:r>
              <a:rPr lang="en-US" baseline="0" dirty="0" smtClean="0"/>
              <a:t> be relevant and discriminative for purpose of abnormality detection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E1CA3CA-3329-574B-97AF-2789565BF08D}" type="slidenum">
              <a:rPr lang="en-US" smtClean="0"/>
              <a:t>28</a:t>
            </a:fld>
            <a:endParaRPr lang="en-US"/>
          </a:p>
        </p:txBody>
      </p:sp>
    </p:spTree>
    <p:extLst>
      <p:ext uri="{BB962C8B-B14F-4D97-AF65-F5344CB8AC3E}">
        <p14:creationId xmlns:p14="http://schemas.microsoft.com/office/powerpoint/2010/main" val="662634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We are learning on top of Abnormal, still beat the result of a two</a:t>
            </a:r>
          </a:p>
          <a:p>
            <a:r>
              <a:rPr lang="en-US" dirty="0" smtClean="0"/>
              <a:t> way classifier learned on top of Abnormal objects along with Normal objects</a:t>
            </a:r>
          </a:p>
          <a:p>
            <a:endParaRPr lang="en-US" dirty="0" smtClean="0"/>
          </a:p>
          <a:p>
            <a:endParaRPr lang="en-US" dirty="0" smtClean="0"/>
          </a:p>
          <a:p>
            <a:r>
              <a:rPr lang="en-US" dirty="0" smtClean="0"/>
              <a:t>Not all of the attributes are important for one class of objects</a:t>
            </a:r>
          </a:p>
          <a:p>
            <a:r>
              <a:rPr lang="en-US" dirty="0" smtClean="0"/>
              <a:t>Some are more important. </a:t>
            </a:r>
          </a:p>
          <a:p>
            <a:r>
              <a:rPr lang="en-US" dirty="0" smtClean="0"/>
              <a:t>Entropy</a:t>
            </a:r>
            <a:r>
              <a:rPr lang="en-US" baseline="0" dirty="0" smtClean="0"/>
              <a:t> of an attribute given its object class. </a:t>
            </a:r>
            <a:endParaRPr lang="en-US" dirty="0"/>
          </a:p>
        </p:txBody>
      </p:sp>
      <p:sp>
        <p:nvSpPr>
          <p:cNvPr id="4" name="Slide Number Placeholder 3"/>
          <p:cNvSpPr>
            <a:spLocks noGrp="1"/>
          </p:cNvSpPr>
          <p:nvPr>
            <p:ph type="sldNum" sz="quarter" idx="10"/>
          </p:nvPr>
        </p:nvSpPr>
        <p:spPr/>
        <p:txBody>
          <a:bodyPr/>
          <a:lstStyle/>
          <a:p>
            <a:fld id="{DE1CA3CA-3329-574B-97AF-2789565BF08D}" type="slidenum">
              <a:rPr lang="en-US" smtClean="0"/>
              <a:t>29</a:t>
            </a:fld>
            <a:endParaRPr lang="en-US"/>
          </a:p>
        </p:txBody>
      </p:sp>
    </p:spTree>
    <p:extLst>
      <p:ext uri="{BB962C8B-B14F-4D97-AF65-F5344CB8AC3E}">
        <p14:creationId xmlns:p14="http://schemas.microsoft.com/office/powerpoint/2010/main" val="1128528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task of abnormality reason based on four categories of reasons: shape, texture, color, pose</a:t>
            </a:r>
          </a:p>
          <a:p>
            <a:endParaRPr lang="en-US" baseline="0" dirty="0" smtClean="0"/>
          </a:p>
          <a:p>
            <a:r>
              <a:rPr lang="en-US" baseline="0" dirty="0" smtClean="0"/>
              <a:t>For each reason one score coming from human subject experiment</a:t>
            </a:r>
          </a:p>
          <a:p>
            <a:endParaRPr lang="en-US" baseline="0" dirty="0" smtClean="0"/>
          </a:p>
          <a:p>
            <a:r>
              <a:rPr lang="en-US" baseline="0" dirty="0" smtClean="0"/>
              <a:t>Our model produce a score as well. </a:t>
            </a:r>
          </a:p>
          <a:p>
            <a:r>
              <a:rPr lang="en-US" baseline="0" dirty="0" smtClean="0"/>
              <a:t>Just measure how similar is our distribution compare to humans? Using KL divergence , lower number is better</a:t>
            </a:r>
          </a:p>
          <a:p>
            <a:endParaRPr lang="en-US" baseline="0" dirty="0" smtClean="0"/>
          </a:p>
        </p:txBody>
      </p:sp>
      <p:sp>
        <p:nvSpPr>
          <p:cNvPr id="4" name="Slide Number Placeholder 3"/>
          <p:cNvSpPr>
            <a:spLocks noGrp="1"/>
          </p:cNvSpPr>
          <p:nvPr>
            <p:ph type="sldNum" sz="quarter" idx="10"/>
          </p:nvPr>
        </p:nvSpPr>
        <p:spPr/>
        <p:txBody>
          <a:bodyPr/>
          <a:lstStyle/>
          <a:p>
            <a:fld id="{DE1CA3CA-3329-574B-97AF-2789565BF08D}" type="slidenum">
              <a:rPr lang="en-US" smtClean="0"/>
              <a:t>32</a:t>
            </a:fld>
            <a:endParaRPr lang="en-US"/>
          </a:p>
        </p:txBody>
      </p:sp>
    </p:spTree>
    <p:extLst>
      <p:ext uri="{BB962C8B-B14F-4D97-AF65-F5344CB8AC3E}">
        <p14:creationId xmlns:p14="http://schemas.microsoft.com/office/powerpoint/2010/main" val="527509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moved to a bigger picture, looking</a:t>
            </a:r>
            <a:r>
              <a:rPr lang="en-US" baseline="0" dirty="0" smtClean="0"/>
              <a:t> forward to build a taxonomy of reasons for abnormality in images.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35</a:t>
            </a:fld>
            <a:endParaRPr lang="en-US"/>
          </a:p>
        </p:txBody>
      </p:sp>
    </p:spTree>
    <p:extLst>
      <p:ext uri="{BB962C8B-B14F-4D97-AF65-F5344CB8AC3E}">
        <p14:creationId xmlns:p14="http://schemas.microsoft.com/office/powerpoint/2010/main" val="79163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None/>
              <a:tabLst/>
              <a:defRPr/>
            </a:pPr>
            <a:r>
              <a:rPr lang="en-US" dirty="0" smtClean="0"/>
              <a:t>Our goal was to</a:t>
            </a:r>
            <a:r>
              <a:rPr lang="en-US" baseline="0" dirty="0" smtClean="0"/>
              <a:t> come up with a comprehensive understanding </a:t>
            </a:r>
            <a:r>
              <a:rPr lang="is-IS" baseline="0" dirty="0" smtClean="0"/>
              <a:t>….</a:t>
            </a:r>
          </a:p>
          <a:p>
            <a:pPr marL="228600" marR="0" lvl="0" indent="-228600" algn="l" defTabSz="457200" rtl="0" eaLnBrk="1" fontAlgn="auto" latinLnBrk="0" hangingPunct="1">
              <a:lnSpc>
                <a:spcPct val="100000"/>
              </a:lnSpc>
              <a:spcBef>
                <a:spcPts val="0"/>
              </a:spcBef>
              <a:spcAft>
                <a:spcPts val="0"/>
              </a:spcAft>
              <a:buClrTx/>
              <a:buSzTx/>
              <a:buFontTx/>
              <a:buNone/>
              <a:tabLst/>
              <a:defRPr/>
            </a:pPr>
            <a:r>
              <a:rPr lang="is-IS" baseline="0" dirty="0" smtClean="0"/>
              <a:t>... As a result, for the firs step we should propose such a taxonomy </a:t>
            </a:r>
          </a:p>
          <a:p>
            <a:pPr marL="228600" marR="0" lvl="0" indent="-228600" algn="l" defTabSz="457200" rtl="0" eaLnBrk="1" fontAlgn="auto" latinLnBrk="0" hangingPunct="1">
              <a:lnSpc>
                <a:spcPct val="100000"/>
              </a:lnSpc>
              <a:spcBef>
                <a:spcPts val="0"/>
              </a:spcBef>
              <a:spcAft>
                <a:spcPts val="0"/>
              </a:spcAft>
              <a:buClrTx/>
              <a:buSzTx/>
              <a:buFontTx/>
              <a:buNone/>
              <a:tabLst/>
              <a:defRPr/>
            </a:pPr>
            <a:r>
              <a:rPr lang="is-IS" baseline="0" dirty="0" smtClean="0"/>
              <a:t>… Following up with this taxonomy, we want to build computational models of abnormlaity recognition. But still .... </a:t>
            </a:r>
          </a:p>
          <a:p>
            <a:pPr marL="228600" marR="0" lvl="0" indent="-228600" algn="l" defTabSz="457200" rtl="0" eaLnBrk="1" fontAlgn="auto" latinLnBrk="0" hangingPunct="1">
              <a:lnSpc>
                <a:spcPct val="100000"/>
              </a:lnSpc>
              <a:spcBef>
                <a:spcPts val="0"/>
              </a:spcBef>
              <a:spcAft>
                <a:spcPts val="0"/>
              </a:spcAft>
              <a:buClrTx/>
              <a:buSzTx/>
              <a:buFontTx/>
              <a:buNone/>
              <a:tabLst/>
              <a:defRPr/>
            </a:pPr>
            <a:r>
              <a:rPr lang="is-IS" baseline="0" dirty="0" smtClean="0"/>
              <a:t>We used information theory to infer surprise scores for images. </a:t>
            </a:r>
          </a:p>
        </p:txBody>
      </p:sp>
      <p:sp>
        <p:nvSpPr>
          <p:cNvPr id="4" name="Slide Number Placeholder 3"/>
          <p:cNvSpPr>
            <a:spLocks noGrp="1"/>
          </p:cNvSpPr>
          <p:nvPr>
            <p:ph type="sldNum" sz="quarter" idx="10"/>
          </p:nvPr>
        </p:nvSpPr>
        <p:spPr/>
        <p:txBody>
          <a:bodyPr/>
          <a:lstStyle/>
          <a:p>
            <a:fld id="{DE1CA3CA-3329-574B-97AF-2789565BF08D}" type="slidenum">
              <a:rPr lang="en-US" smtClean="0"/>
              <a:t>36</a:t>
            </a:fld>
            <a:endParaRPr lang="en-US"/>
          </a:p>
        </p:txBody>
      </p:sp>
    </p:spTree>
    <p:extLst>
      <p:ext uri="{BB962C8B-B14F-4D97-AF65-F5344CB8AC3E}">
        <p14:creationId xmlns:p14="http://schemas.microsoft.com/office/powerpoint/2010/main" val="1702791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C789E8-FED0-EF44-800D-151AEBDF88B3}" type="slidenum">
              <a:rPr lang="en-US" smtClean="0"/>
              <a:t>37</a:t>
            </a:fld>
            <a:endParaRPr lang="en-US"/>
          </a:p>
        </p:txBody>
      </p:sp>
    </p:spTree>
    <p:extLst>
      <p:ext uri="{BB962C8B-B14F-4D97-AF65-F5344CB8AC3E}">
        <p14:creationId xmlns:p14="http://schemas.microsoft.com/office/powerpoint/2010/main" val="97767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rPr>
              <a:t>AT THE END WE CAME UP WITH 21 UNIQUE REASONS OF ABNORMALITY AND FOR A GIVEN IMAGE WE HAVE SCORES FOR EACH OF THESE REASONS. </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fontAlgn="base" hangingPunct="1">
              <a:spcBef>
                <a:spcPct val="0"/>
              </a:spcBef>
              <a:spcAft>
                <a:spcPct val="0"/>
              </a:spcAft>
            </a:pPr>
            <a:fld id="{A021BEA3-96A9-234C-B85F-0419FAA466FD}" type="slidenum">
              <a:rPr lang="en-US" sz="1200">
                <a:latin typeface="Calibri" charset="0"/>
              </a:rPr>
              <a:pPr eaLnBrk="1" fontAlgn="base" hangingPunct="1">
                <a:spcBef>
                  <a:spcPct val="0"/>
                </a:spcBef>
                <a:spcAft>
                  <a:spcPct val="0"/>
                </a:spcAft>
              </a:pPr>
              <a:t>39</a:t>
            </a:fld>
            <a:endParaRPr lang="en-US" sz="1200">
              <a:latin typeface="Calibri" charset="0"/>
            </a:endParaRPr>
          </a:p>
        </p:txBody>
      </p:sp>
    </p:spTree>
    <p:extLst>
      <p:ext uri="{BB962C8B-B14F-4D97-AF65-F5344CB8AC3E}">
        <p14:creationId xmlns:p14="http://schemas.microsoft.com/office/powerpoint/2010/main" val="1084874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average responses for</a:t>
            </a:r>
            <a:r>
              <a:rPr lang="en-US" baseline="0" dirty="0" smtClean="0"/>
              <a:t> 21 reasons of abnormality over all human subjects, resulting in 21-dim vector for each image. </a:t>
            </a:r>
          </a:p>
          <a:p>
            <a:endParaRPr lang="en-US" baseline="0" dirty="0" smtClean="0"/>
          </a:p>
          <a:p>
            <a:r>
              <a:rPr lang="en-US" baseline="0" dirty="0" smtClean="0"/>
              <a:t>Hierarchical clustering of images based on these responses results in this </a:t>
            </a:r>
            <a:r>
              <a:rPr lang="en-US" baseline="0" dirty="0" err="1" smtClean="0"/>
              <a:t>dendrogram</a:t>
            </a:r>
            <a:r>
              <a:rPr lang="en-US" baseline="0" dirty="0" smtClean="0"/>
              <a:t>. </a:t>
            </a:r>
          </a:p>
          <a:p>
            <a:endParaRPr lang="en-US" baseline="0" dirty="0" smtClean="0"/>
          </a:p>
          <a:p>
            <a:r>
              <a:rPr lang="en-US" baseline="0" dirty="0" smtClean="0"/>
              <a:t>Cutting it on very top, would result in three clusters. </a:t>
            </a:r>
            <a:endParaRPr lang="en-US" dirty="0"/>
          </a:p>
        </p:txBody>
      </p:sp>
      <p:sp>
        <p:nvSpPr>
          <p:cNvPr id="4" name="Slide Number Placeholder 3"/>
          <p:cNvSpPr>
            <a:spLocks noGrp="1"/>
          </p:cNvSpPr>
          <p:nvPr>
            <p:ph type="sldNum" sz="quarter" idx="10"/>
          </p:nvPr>
        </p:nvSpPr>
        <p:spPr/>
        <p:txBody>
          <a:bodyPr/>
          <a:lstStyle/>
          <a:p>
            <a:fld id="{B5C789E8-FED0-EF44-800D-151AEBDF88B3}" type="slidenum">
              <a:rPr lang="en-US" smtClean="0"/>
              <a:t>40</a:t>
            </a:fld>
            <a:endParaRPr lang="en-US"/>
          </a:p>
        </p:txBody>
      </p:sp>
    </p:spTree>
    <p:extLst>
      <p:ext uri="{BB962C8B-B14F-4D97-AF65-F5344CB8AC3E}">
        <p14:creationId xmlns:p14="http://schemas.microsoft.com/office/powerpoint/2010/main" val="1868566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a:t>
            </a:r>
            <a:r>
              <a:rPr lang="en-US" baseline="0" dirty="0" smtClean="0"/>
              <a:t> browse reasons of abnormality corresponding to each cluster, we can name the cluster based on the common theme of the reasons. </a:t>
            </a:r>
            <a:endParaRPr lang="en-US" dirty="0"/>
          </a:p>
        </p:txBody>
      </p:sp>
      <p:sp>
        <p:nvSpPr>
          <p:cNvPr id="4" name="Slide Number Placeholder 3"/>
          <p:cNvSpPr>
            <a:spLocks noGrp="1"/>
          </p:cNvSpPr>
          <p:nvPr>
            <p:ph type="sldNum" sz="quarter" idx="10"/>
          </p:nvPr>
        </p:nvSpPr>
        <p:spPr/>
        <p:txBody>
          <a:bodyPr/>
          <a:lstStyle/>
          <a:p>
            <a:fld id="{B5C789E8-FED0-EF44-800D-151AEBDF88B3}" type="slidenum">
              <a:rPr lang="en-US" smtClean="0"/>
              <a:t>41</a:t>
            </a:fld>
            <a:endParaRPr lang="en-US"/>
          </a:p>
        </p:txBody>
      </p:sp>
    </p:spTree>
    <p:extLst>
      <p:ext uri="{BB962C8B-B14F-4D97-AF65-F5344CB8AC3E}">
        <p14:creationId xmlns:p14="http://schemas.microsoft.com/office/powerpoint/2010/main" val="170098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has been </a:t>
            </a:r>
            <a:r>
              <a:rPr lang="en-US" baseline="0" dirty="0" smtClean="0"/>
              <a:t>a great progress in the field of computer vision for object recognition tasks. </a:t>
            </a:r>
          </a:p>
          <a:p>
            <a:r>
              <a:rPr lang="en-US" baseline="0" dirty="0" smtClean="0"/>
              <a:t>Now, we have reliable object detectors that can spot hundreds of object categories in a fraction of a second </a:t>
            </a:r>
          </a:p>
        </p:txBody>
      </p:sp>
      <p:sp>
        <p:nvSpPr>
          <p:cNvPr id="4" name="Slide Number Placeholder 3"/>
          <p:cNvSpPr>
            <a:spLocks noGrp="1"/>
          </p:cNvSpPr>
          <p:nvPr>
            <p:ph type="sldNum" sz="quarter" idx="10"/>
          </p:nvPr>
        </p:nvSpPr>
        <p:spPr/>
        <p:txBody>
          <a:bodyPr/>
          <a:lstStyle/>
          <a:p>
            <a:fld id="{6666FDD9-A98C-6C47-B475-4F4C35473B94}" type="slidenum">
              <a:rPr lang="en-US" smtClean="0"/>
              <a:t>3</a:t>
            </a:fld>
            <a:endParaRPr lang="en-US"/>
          </a:p>
        </p:txBody>
      </p:sp>
    </p:spTree>
    <p:extLst>
      <p:ext uri="{BB962C8B-B14F-4D97-AF65-F5344CB8AC3E}">
        <p14:creationId xmlns:p14="http://schemas.microsoft.com/office/powerpoint/2010/main" val="2018020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C789E8-FED0-EF44-800D-151AEBDF88B3}" type="slidenum">
              <a:rPr lang="en-US" smtClean="0"/>
              <a:t>42</a:t>
            </a:fld>
            <a:endParaRPr lang="en-US"/>
          </a:p>
        </p:txBody>
      </p:sp>
    </p:spTree>
    <p:extLst>
      <p:ext uri="{BB962C8B-B14F-4D97-AF65-F5344CB8AC3E}">
        <p14:creationId xmlns:p14="http://schemas.microsoft.com/office/powerpoint/2010/main" val="235414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66FDD9-A98C-6C47-B475-4F4C35473B94}" type="slidenum">
              <a:rPr lang="en-US" smtClean="0"/>
              <a:t>44</a:t>
            </a:fld>
            <a:endParaRPr lang="en-US"/>
          </a:p>
        </p:txBody>
      </p:sp>
    </p:spTree>
    <p:extLst>
      <p:ext uri="{BB962C8B-B14F-4D97-AF65-F5344CB8AC3E}">
        <p14:creationId xmlns:p14="http://schemas.microsoft.com/office/powerpoint/2010/main" val="1611699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this graphical model and following the inferred</a:t>
            </a:r>
            <a:r>
              <a:rPr lang="en-US" baseline="0" dirty="0" smtClean="0"/>
              <a:t> taxonomy, we want to measure how surprising is an image based on : ...</a:t>
            </a:r>
            <a:endParaRPr lang="en-US" dirty="0"/>
          </a:p>
        </p:txBody>
      </p:sp>
      <p:sp>
        <p:nvSpPr>
          <p:cNvPr id="4" name="Slide Number Placeholder 3"/>
          <p:cNvSpPr>
            <a:spLocks noGrp="1"/>
          </p:cNvSpPr>
          <p:nvPr>
            <p:ph type="sldNum" sz="quarter" idx="10"/>
          </p:nvPr>
        </p:nvSpPr>
        <p:spPr/>
        <p:txBody>
          <a:bodyPr/>
          <a:lstStyle/>
          <a:p>
            <a:fld id="{B5C789E8-FED0-EF44-800D-151AEBDF88B3}" type="slidenum">
              <a:rPr lang="en-US" smtClean="0"/>
              <a:t>53</a:t>
            </a:fld>
            <a:endParaRPr lang="en-US"/>
          </a:p>
        </p:txBody>
      </p:sp>
    </p:spTree>
    <p:extLst>
      <p:ext uri="{BB962C8B-B14F-4D97-AF65-F5344CB8AC3E}">
        <p14:creationId xmlns:p14="http://schemas.microsoft.com/office/powerpoint/2010/main" val="259243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C789E8-FED0-EF44-800D-151AEBDF88B3}" type="slidenum">
              <a:rPr lang="en-US" smtClean="0"/>
              <a:t>54</a:t>
            </a:fld>
            <a:endParaRPr lang="en-US"/>
          </a:p>
        </p:txBody>
      </p:sp>
    </p:spTree>
    <p:extLst>
      <p:ext uri="{BB962C8B-B14F-4D97-AF65-F5344CB8AC3E}">
        <p14:creationId xmlns:p14="http://schemas.microsoft.com/office/powerpoint/2010/main" val="1235673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we compare fitting different parametric</a:t>
            </a:r>
          </a:p>
          <a:p>
            <a:r>
              <a:rPr lang="en-US" sz="2000" b="0" i="0" u="none" strike="noStrike" kern="1200" baseline="0" dirty="0" smtClean="0">
                <a:solidFill>
                  <a:schemeClr val="tx1"/>
                </a:solidFill>
                <a:latin typeface="+mn-lt"/>
                <a:ea typeface="+mn-ea"/>
                <a:cs typeface="+mn-cs"/>
              </a:rPr>
              <a:t>models to the empirical distributions of surprise scores,</a:t>
            </a:r>
          </a:p>
          <a:p>
            <a:r>
              <a:rPr lang="en-US" sz="2000" b="0" i="0" u="none" strike="noStrike" kern="1200" baseline="0" dirty="0" smtClean="0">
                <a:solidFill>
                  <a:schemeClr val="tx1"/>
                </a:solidFill>
                <a:latin typeface="+mn-lt"/>
                <a:ea typeface="+mn-ea"/>
                <a:cs typeface="+mn-cs"/>
              </a:rPr>
              <a:t>computed over normal images. For model selection we consider</a:t>
            </a:r>
          </a:p>
          <a:p>
            <a:r>
              <a:rPr lang="en-US" sz="2000" b="0" i="0" u="none" strike="noStrike" kern="1200" baseline="0" dirty="0" smtClean="0">
                <a:solidFill>
                  <a:schemeClr val="tx1"/>
                </a:solidFill>
                <a:latin typeface="+mn-lt"/>
                <a:ea typeface="+mn-ea"/>
                <a:cs typeface="+mn-cs"/>
              </a:rPr>
              <a:t>simplicity of the distribution, as well as how well it fits</a:t>
            </a:r>
          </a:p>
          <a:p>
            <a:r>
              <a:rPr lang="en-US" sz="2000" b="0" i="0" u="none" strike="noStrike" kern="1200" baseline="0" dirty="0" smtClean="0">
                <a:solidFill>
                  <a:schemeClr val="tx1"/>
                </a:solidFill>
                <a:latin typeface="+mn-lt"/>
                <a:ea typeface="+mn-ea"/>
                <a:cs typeface="+mn-cs"/>
              </a:rPr>
              <a:t>the empirical data. We do so based on </a:t>
            </a:r>
            <a:r>
              <a:rPr lang="en-US" sz="2000" b="0" i="0" u="none" strike="noStrike" kern="1200" baseline="0" dirty="0" err="1" smtClean="0">
                <a:solidFill>
                  <a:schemeClr val="tx1"/>
                </a:solidFill>
                <a:latin typeface="+mn-lt"/>
                <a:ea typeface="+mn-ea"/>
                <a:cs typeface="+mn-cs"/>
              </a:rPr>
              <a:t>Akaike</a:t>
            </a:r>
            <a:r>
              <a:rPr lang="en-US" sz="2000" b="0" i="0" u="none" strike="noStrike" kern="1200" baseline="0" dirty="0" smtClean="0">
                <a:solidFill>
                  <a:schemeClr val="tx1"/>
                </a:solidFill>
                <a:latin typeface="+mn-lt"/>
                <a:ea typeface="+mn-ea"/>
                <a:cs typeface="+mn-cs"/>
              </a:rPr>
              <a:t> Information Criterion</a:t>
            </a:r>
          </a:p>
          <a:p>
            <a:r>
              <a:rPr lang="en-US" sz="2000" b="0" i="0" u="none" strike="noStrike" kern="1200" baseline="0" dirty="0" smtClean="0">
                <a:solidFill>
                  <a:schemeClr val="tx1"/>
                </a:solidFill>
                <a:latin typeface="+mn-lt"/>
                <a:ea typeface="+mn-ea"/>
                <a:cs typeface="+mn-cs"/>
              </a:rPr>
              <a:t>(AIC) criteria. </a:t>
            </a:r>
          </a:p>
          <a:p>
            <a:endParaRPr lang="en-US" sz="20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We are interested in simpler distributions,</a:t>
            </a:r>
          </a:p>
          <a:p>
            <a:r>
              <a:rPr lang="en-US" sz="1200" b="0" i="0" u="none" strike="noStrike" kern="1200" baseline="0" dirty="0" smtClean="0">
                <a:solidFill>
                  <a:schemeClr val="tx1"/>
                </a:solidFill>
                <a:latin typeface="+mn-lt"/>
                <a:ea typeface="+mn-ea"/>
                <a:cs typeface="+mn-cs"/>
              </a:rPr>
              <a:t>because of their better generalization and the ability</a:t>
            </a:r>
          </a:p>
          <a:p>
            <a:r>
              <a:rPr lang="en-US" sz="1200" b="0" i="0" u="none" strike="noStrike" kern="1200" baseline="0" dirty="0" smtClean="0">
                <a:solidFill>
                  <a:schemeClr val="tx1"/>
                </a:solidFill>
                <a:latin typeface="+mn-lt"/>
                <a:ea typeface="+mn-ea"/>
                <a:cs typeface="+mn-cs"/>
              </a:rPr>
              <a:t>to derive simpler (sometime closed from) CDFs. Our experiments</a:t>
            </a:r>
          </a:p>
          <a:p>
            <a:r>
              <a:rPr lang="en-US" sz="1200" b="0" i="0" u="none" strike="noStrike" kern="1200" baseline="0" dirty="0" smtClean="0">
                <a:solidFill>
                  <a:schemeClr val="tx1"/>
                </a:solidFill>
                <a:latin typeface="+mn-lt"/>
                <a:ea typeface="+mn-ea"/>
                <a:cs typeface="+mn-cs"/>
              </a:rPr>
              <a:t>show that independent of the reason of abnormality,</a:t>
            </a:r>
          </a:p>
          <a:p>
            <a:r>
              <a:rPr lang="en-US" sz="1200" b="0" i="0" u="none" strike="noStrike" kern="1200" baseline="0" dirty="0" smtClean="0">
                <a:solidFill>
                  <a:schemeClr val="tx1"/>
                </a:solidFill>
                <a:latin typeface="+mn-lt"/>
                <a:ea typeface="+mn-ea"/>
                <a:cs typeface="+mn-cs"/>
              </a:rPr>
              <a:t>surprise scores follow exponential family of distributions.</a:t>
            </a:r>
          </a:p>
          <a:p>
            <a:r>
              <a:rPr lang="en-US" sz="1200" b="0" i="0" u="none" strike="noStrike" kern="1200" baseline="0" dirty="0" smtClean="0">
                <a:solidFill>
                  <a:schemeClr val="tx1"/>
                </a:solidFill>
                <a:latin typeface="+mn-lt"/>
                <a:ea typeface="+mn-ea"/>
                <a:cs typeface="+mn-cs"/>
              </a:rPr>
              <a:t>We pick “Inverse Gaussian”  distribution as the underlying</a:t>
            </a:r>
          </a:p>
          <a:p>
            <a:r>
              <a:rPr lang="en-US" sz="1200" b="0" i="0" u="none" strike="noStrike" kern="1200" baseline="0" dirty="0" smtClean="0">
                <a:solidFill>
                  <a:schemeClr val="tx1"/>
                </a:solidFill>
                <a:latin typeface="+mn-lt"/>
                <a:ea typeface="+mn-ea"/>
                <a:cs typeface="+mn-cs"/>
              </a:rPr>
              <a:t>Distribution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Given these probabilistic models,</a:t>
            </a:r>
          </a:p>
          <a:p>
            <a:r>
              <a:rPr lang="en-US" sz="1200" b="0" i="0" u="none" strike="noStrike" kern="1200" baseline="0" dirty="0" smtClean="0">
                <a:solidFill>
                  <a:schemeClr val="tx1"/>
                </a:solidFill>
                <a:latin typeface="+mn-lt"/>
                <a:ea typeface="+mn-ea"/>
                <a:cs typeface="+mn-cs"/>
              </a:rPr>
              <a:t>we can compute the probability of observing a given surprise</a:t>
            </a:r>
          </a:p>
          <a:p>
            <a:r>
              <a:rPr lang="en-US" sz="1200" b="0" i="0" u="none" strike="noStrike" kern="1200" baseline="0" dirty="0" smtClean="0">
                <a:solidFill>
                  <a:schemeClr val="tx1"/>
                </a:solidFill>
                <a:latin typeface="+mn-lt"/>
                <a:ea typeface="+mn-ea"/>
                <a:cs typeface="+mn-cs"/>
              </a:rPr>
              <a:t>score instead of the raw surprise scores.</a:t>
            </a:r>
            <a:endParaRPr lang="en-US" sz="2000" dirty="0"/>
          </a:p>
        </p:txBody>
      </p:sp>
      <p:sp>
        <p:nvSpPr>
          <p:cNvPr id="4" name="Slide Number Placeholder 3"/>
          <p:cNvSpPr>
            <a:spLocks noGrp="1"/>
          </p:cNvSpPr>
          <p:nvPr>
            <p:ph type="sldNum" sz="quarter" idx="10"/>
          </p:nvPr>
        </p:nvSpPr>
        <p:spPr/>
        <p:txBody>
          <a:bodyPr/>
          <a:lstStyle/>
          <a:p>
            <a:fld id="{B5C789E8-FED0-EF44-800D-151AEBDF88B3}" type="slidenum">
              <a:rPr lang="en-US" smtClean="0"/>
              <a:t>59</a:t>
            </a:fld>
            <a:endParaRPr lang="en-US"/>
          </a:p>
        </p:txBody>
      </p:sp>
    </p:spTree>
    <p:extLst>
      <p:ext uri="{BB962C8B-B14F-4D97-AF65-F5344CB8AC3E}">
        <p14:creationId xmlns:p14="http://schemas.microsoft.com/office/powerpoint/2010/main" val="261032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none" strike="noStrike" kern="1200" baseline="0" dirty="0" smtClean="0">
                <a:solidFill>
                  <a:schemeClr val="tx1"/>
                </a:solidFill>
                <a:latin typeface="+mn-lt"/>
                <a:ea typeface="+mn-ea"/>
                <a:cs typeface="+mn-cs"/>
              </a:rPr>
              <a:t> we compare fitting different parametric</a:t>
            </a:r>
          </a:p>
          <a:p>
            <a:r>
              <a:rPr lang="en-US" sz="2000" b="0" i="0" u="none" strike="noStrike" kern="1200" baseline="0" dirty="0" smtClean="0">
                <a:solidFill>
                  <a:schemeClr val="tx1"/>
                </a:solidFill>
                <a:latin typeface="+mn-lt"/>
                <a:ea typeface="+mn-ea"/>
                <a:cs typeface="+mn-cs"/>
              </a:rPr>
              <a:t>models to the empirical distributions of three surprise scores,</a:t>
            </a:r>
          </a:p>
          <a:p>
            <a:r>
              <a:rPr lang="en-US" sz="2000" b="0" i="0" u="none" strike="noStrike" kern="1200" baseline="0" dirty="0" smtClean="0">
                <a:solidFill>
                  <a:schemeClr val="tx1"/>
                </a:solidFill>
                <a:latin typeface="+mn-lt"/>
                <a:ea typeface="+mn-ea"/>
                <a:cs typeface="+mn-cs"/>
              </a:rPr>
              <a:t>computed over normal images. For model selection we consider</a:t>
            </a:r>
          </a:p>
          <a:p>
            <a:r>
              <a:rPr lang="en-US" sz="2000" b="0" i="0" u="none" strike="noStrike" kern="1200" baseline="0" dirty="0" smtClean="0">
                <a:solidFill>
                  <a:schemeClr val="tx1"/>
                </a:solidFill>
                <a:latin typeface="+mn-lt"/>
                <a:ea typeface="+mn-ea"/>
                <a:cs typeface="+mn-cs"/>
              </a:rPr>
              <a:t>simplicity of the distribution, as well as how well it fits</a:t>
            </a:r>
          </a:p>
          <a:p>
            <a:r>
              <a:rPr lang="en-US" sz="2000" b="0" i="0" u="none" strike="noStrike" kern="1200" baseline="0" dirty="0" smtClean="0">
                <a:solidFill>
                  <a:schemeClr val="tx1"/>
                </a:solidFill>
                <a:latin typeface="+mn-lt"/>
                <a:ea typeface="+mn-ea"/>
                <a:cs typeface="+mn-cs"/>
              </a:rPr>
              <a:t>the empirical data based on </a:t>
            </a:r>
            <a:r>
              <a:rPr lang="en-US" sz="2000" b="0" i="0" u="none" strike="noStrike" kern="1200" baseline="0" dirty="0" err="1" smtClean="0">
                <a:solidFill>
                  <a:schemeClr val="tx1"/>
                </a:solidFill>
                <a:latin typeface="+mn-lt"/>
                <a:ea typeface="+mn-ea"/>
                <a:cs typeface="+mn-cs"/>
              </a:rPr>
              <a:t>Akaike</a:t>
            </a:r>
            <a:r>
              <a:rPr lang="en-US" sz="2000" b="0" i="0" u="none" strike="noStrike" kern="1200" baseline="0" dirty="0" smtClean="0">
                <a:solidFill>
                  <a:schemeClr val="tx1"/>
                </a:solidFill>
                <a:latin typeface="+mn-lt"/>
                <a:ea typeface="+mn-ea"/>
                <a:cs typeface="+mn-cs"/>
              </a:rPr>
              <a:t> Information Criterion</a:t>
            </a:r>
          </a:p>
          <a:p>
            <a:r>
              <a:rPr lang="en-US" sz="2000" b="0" i="0" u="none" strike="noStrike" kern="1200" baseline="0" dirty="0" smtClean="0">
                <a:solidFill>
                  <a:schemeClr val="tx1"/>
                </a:solidFill>
                <a:latin typeface="+mn-lt"/>
                <a:ea typeface="+mn-ea"/>
                <a:cs typeface="+mn-cs"/>
              </a:rPr>
              <a:t>(AIC)</a:t>
            </a:r>
          </a:p>
          <a:p>
            <a:endParaRPr lang="en-US" sz="20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We are interested in simpler distributions,</a:t>
            </a:r>
          </a:p>
          <a:p>
            <a:r>
              <a:rPr lang="en-US" sz="1200" b="0" i="0" u="none" strike="noStrike" kern="1200" baseline="0" dirty="0" smtClean="0">
                <a:solidFill>
                  <a:schemeClr val="tx1"/>
                </a:solidFill>
                <a:latin typeface="+mn-lt"/>
                <a:ea typeface="+mn-ea"/>
                <a:cs typeface="+mn-cs"/>
              </a:rPr>
              <a:t>because of their better generalization and the ability</a:t>
            </a:r>
          </a:p>
          <a:p>
            <a:r>
              <a:rPr lang="en-US" sz="1200" b="0" i="0" u="none" strike="noStrike" kern="1200" baseline="0" dirty="0" smtClean="0">
                <a:solidFill>
                  <a:schemeClr val="tx1"/>
                </a:solidFill>
                <a:latin typeface="+mn-lt"/>
                <a:ea typeface="+mn-ea"/>
                <a:cs typeface="+mn-cs"/>
              </a:rPr>
              <a:t>to derive simpler (sometime closed from) CDFs. Our experiments</a:t>
            </a:r>
          </a:p>
          <a:p>
            <a:r>
              <a:rPr lang="en-US" sz="1200" b="0" i="0" u="none" strike="noStrike" kern="1200" baseline="0" dirty="0" smtClean="0">
                <a:solidFill>
                  <a:schemeClr val="tx1"/>
                </a:solidFill>
                <a:latin typeface="+mn-lt"/>
                <a:ea typeface="+mn-ea"/>
                <a:cs typeface="+mn-cs"/>
              </a:rPr>
              <a:t>show that independent of the reason of abnormality,</a:t>
            </a:r>
          </a:p>
          <a:p>
            <a:r>
              <a:rPr lang="en-US" sz="1200" b="0" i="0" u="none" strike="noStrike" kern="1200" baseline="0" dirty="0" smtClean="0">
                <a:solidFill>
                  <a:schemeClr val="tx1"/>
                </a:solidFill>
                <a:latin typeface="+mn-lt"/>
                <a:ea typeface="+mn-ea"/>
                <a:cs typeface="+mn-cs"/>
              </a:rPr>
              <a:t>surprise scores follow exponential family of distributions.</a:t>
            </a:r>
          </a:p>
          <a:p>
            <a:r>
              <a:rPr lang="en-US" sz="1200" b="0" i="0" u="none" strike="noStrike" kern="1200" baseline="0" dirty="0" smtClean="0">
                <a:solidFill>
                  <a:schemeClr val="tx1"/>
                </a:solidFill>
                <a:latin typeface="+mn-lt"/>
                <a:ea typeface="+mn-ea"/>
                <a:cs typeface="+mn-cs"/>
              </a:rPr>
              <a:t>We pick “Inverse Gaussian”  distribution as the underlying</a:t>
            </a:r>
          </a:p>
          <a:p>
            <a:r>
              <a:rPr lang="en-US" sz="1200" b="0" i="0" u="none" strike="noStrike" kern="1200" baseline="0" dirty="0" smtClean="0">
                <a:solidFill>
                  <a:schemeClr val="tx1"/>
                </a:solidFill>
                <a:latin typeface="+mn-lt"/>
                <a:ea typeface="+mn-ea"/>
                <a:cs typeface="+mn-cs"/>
              </a:rPr>
              <a:t>Distribution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Given these probabilistic models,</a:t>
            </a:r>
          </a:p>
          <a:p>
            <a:r>
              <a:rPr lang="en-US" sz="1200" b="0" i="0" u="none" strike="noStrike" kern="1200" baseline="0" dirty="0" smtClean="0">
                <a:solidFill>
                  <a:schemeClr val="tx1"/>
                </a:solidFill>
                <a:latin typeface="+mn-lt"/>
                <a:ea typeface="+mn-ea"/>
                <a:cs typeface="+mn-cs"/>
              </a:rPr>
              <a:t>we can compute the probability of observing a given surprise</a:t>
            </a:r>
          </a:p>
          <a:p>
            <a:r>
              <a:rPr lang="en-US" sz="1200" b="0" i="0" u="none" strike="noStrike" kern="1200" baseline="0" dirty="0" smtClean="0">
                <a:solidFill>
                  <a:schemeClr val="tx1"/>
                </a:solidFill>
                <a:latin typeface="+mn-lt"/>
                <a:ea typeface="+mn-ea"/>
                <a:cs typeface="+mn-cs"/>
              </a:rPr>
              <a:t>score instead of the raw surprise scores.</a:t>
            </a:r>
            <a:endParaRPr lang="en-US" sz="2000" dirty="0"/>
          </a:p>
        </p:txBody>
      </p:sp>
      <p:sp>
        <p:nvSpPr>
          <p:cNvPr id="4" name="Slide Number Placeholder 3"/>
          <p:cNvSpPr>
            <a:spLocks noGrp="1"/>
          </p:cNvSpPr>
          <p:nvPr>
            <p:ph type="sldNum" sz="quarter" idx="10"/>
          </p:nvPr>
        </p:nvSpPr>
        <p:spPr/>
        <p:txBody>
          <a:bodyPr/>
          <a:lstStyle/>
          <a:p>
            <a:fld id="{B5C789E8-FED0-EF44-800D-151AEBDF88B3}" type="slidenum">
              <a:rPr lang="en-US" smtClean="0"/>
              <a:t>60</a:t>
            </a:fld>
            <a:endParaRPr lang="en-US"/>
          </a:p>
        </p:txBody>
      </p:sp>
    </p:spTree>
    <p:extLst>
      <p:ext uri="{BB962C8B-B14F-4D97-AF65-F5344CB8AC3E}">
        <p14:creationId xmlns:p14="http://schemas.microsoft.com/office/powerpoint/2010/main" val="726680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dataset of abnormal</a:t>
            </a:r>
            <a:r>
              <a:rPr lang="en-US" baseline="0" dirty="0" smtClean="0"/>
              <a:t> images …..</a:t>
            </a:r>
          </a:p>
          <a:p>
            <a:endParaRPr lang="en-US" baseline="0" dirty="0" smtClean="0"/>
          </a:p>
          <a:p>
            <a:r>
              <a:rPr lang="en-US" baseline="0" dirty="0" smtClean="0"/>
              <a:t>To model normality we used standard datasets of object categorization </a:t>
            </a:r>
            <a:endParaRPr lang="en-US" dirty="0"/>
          </a:p>
        </p:txBody>
      </p:sp>
      <p:sp>
        <p:nvSpPr>
          <p:cNvPr id="4" name="Slide Number Placeholder 3"/>
          <p:cNvSpPr>
            <a:spLocks noGrp="1"/>
          </p:cNvSpPr>
          <p:nvPr>
            <p:ph type="sldNum" sz="quarter" idx="10"/>
          </p:nvPr>
        </p:nvSpPr>
        <p:spPr/>
        <p:txBody>
          <a:bodyPr/>
          <a:lstStyle/>
          <a:p>
            <a:fld id="{B5C789E8-FED0-EF44-800D-151AEBDF88B3}" type="slidenum">
              <a:rPr lang="en-US" smtClean="0"/>
              <a:t>61</a:t>
            </a:fld>
            <a:endParaRPr lang="en-US"/>
          </a:p>
        </p:txBody>
      </p:sp>
    </p:spTree>
    <p:extLst>
      <p:ext uri="{BB962C8B-B14F-4D97-AF65-F5344CB8AC3E}">
        <p14:creationId xmlns:p14="http://schemas.microsoft.com/office/powerpoint/2010/main" val="1535679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75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a:p>
            <a:pPr eaLnBrk="1" hangingPunct="1">
              <a:spcBef>
                <a:spcPct val="0"/>
              </a:spcBef>
            </a:pPr>
            <a:r>
              <a:rPr lang="en-US">
                <a:latin typeface="Calibri" charset="0"/>
              </a:rPr>
              <a:t>----- Meeting Notes (4/16/14 20:52) -----</a:t>
            </a:r>
          </a:p>
          <a:p>
            <a:pPr eaLnBrk="1" hangingPunct="1">
              <a:spcBef>
                <a:spcPct val="0"/>
              </a:spcBef>
            </a:pPr>
            <a:r>
              <a:rPr lang="en-US">
                <a:latin typeface="Calibri" charset="0"/>
              </a:rPr>
              <a:t>label blue and red</a:t>
            </a:r>
          </a:p>
          <a:p>
            <a:pPr eaLnBrk="1" hangingPunct="1">
              <a:spcBef>
                <a:spcPct val="0"/>
              </a:spcBef>
            </a:pPr>
            <a:endParaRPr lang="en-US">
              <a:latin typeface="Calibri" charset="0"/>
            </a:endParaRPr>
          </a:p>
        </p:txBody>
      </p:sp>
      <p:sp>
        <p:nvSpPr>
          <p:cNvPr id="1075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fontAlgn="base" hangingPunct="1">
              <a:spcBef>
                <a:spcPct val="0"/>
              </a:spcBef>
              <a:spcAft>
                <a:spcPct val="0"/>
              </a:spcAft>
            </a:pPr>
            <a:fld id="{912FC1E8-4372-084B-956F-142D385C55CA}" type="slidenum">
              <a:rPr lang="en-US" sz="1200">
                <a:latin typeface="Calibri" charset="0"/>
              </a:rPr>
              <a:pPr eaLnBrk="1" fontAlgn="base" hangingPunct="1">
                <a:spcBef>
                  <a:spcPct val="0"/>
                </a:spcBef>
                <a:spcAft>
                  <a:spcPct val="0"/>
                </a:spcAft>
              </a:pPr>
              <a:t>63</a:t>
            </a:fld>
            <a:endParaRPr lang="en-US" sz="1200">
              <a:latin typeface="Calibri" charset="0"/>
            </a:endParaRPr>
          </a:p>
        </p:txBody>
      </p:sp>
    </p:spTree>
    <p:extLst>
      <p:ext uri="{BB962C8B-B14F-4D97-AF65-F5344CB8AC3E}">
        <p14:creationId xmlns:p14="http://schemas.microsoft.com/office/powerpoint/2010/main" val="371124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36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11366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fontAlgn="base" hangingPunct="1">
              <a:spcBef>
                <a:spcPct val="0"/>
              </a:spcBef>
              <a:spcAft>
                <a:spcPct val="0"/>
              </a:spcAft>
            </a:pPr>
            <a:fld id="{0417CB1E-33AF-7149-8827-26B112DDC310}" type="slidenum">
              <a:rPr lang="en-US" sz="1200">
                <a:latin typeface="Calibri" charset="0"/>
              </a:rPr>
              <a:pPr eaLnBrk="1" fontAlgn="base" hangingPunct="1">
                <a:spcBef>
                  <a:spcPct val="0"/>
                </a:spcBef>
                <a:spcAft>
                  <a:spcPct val="0"/>
                </a:spcAft>
              </a:pPr>
              <a:t>68</a:t>
            </a:fld>
            <a:endParaRPr lang="en-US" sz="1200">
              <a:latin typeface="Calibri" charset="0"/>
            </a:endParaRPr>
          </a:p>
        </p:txBody>
      </p:sp>
    </p:spTree>
    <p:extLst>
      <p:ext uri="{BB962C8B-B14F-4D97-AF65-F5344CB8AC3E}">
        <p14:creationId xmlns:p14="http://schemas.microsoft.com/office/powerpoint/2010/main" val="294455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of</a:t>
            </a:r>
            <a:r>
              <a:rPr lang="en-US" baseline="0" dirty="0" smtClean="0"/>
              <a:t> human vision, there are some recent studies on connecting CNN with </a:t>
            </a:r>
            <a:r>
              <a:rPr lang="is-IS" baseline="0" dirty="0" smtClean="0"/>
              <a:t>…</a:t>
            </a:r>
          </a:p>
          <a:p>
            <a:r>
              <a:rPr lang="is-IS" baseline="0" dirty="0" smtClean="0"/>
              <a:t>Cadieu et al shows that compare to other hand crafted features, representation in layers of CNNs is the most similar representation to IT and V4 coretx in the human brain </a:t>
            </a:r>
          </a:p>
          <a:p>
            <a:r>
              <a:rPr lang="is-IS" baseline="0" dirty="0" smtClean="0"/>
              <a:t>Also Yamnis et al showed that there is correlation between CNN activation functions and how regions of brain work in terms of neuron activations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72</a:t>
            </a:fld>
            <a:endParaRPr lang="en-US"/>
          </a:p>
        </p:txBody>
      </p:sp>
    </p:spTree>
    <p:extLst>
      <p:ext uri="{BB962C8B-B14F-4D97-AF65-F5344CB8AC3E}">
        <p14:creationId xmlns:p14="http://schemas.microsoft.com/office/powerpoint/2010/main" val="78945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a:t>
            </a:r>
            <a:r>
              <a:rPr lang="is-IS" baseline="0" dirty="0" smtClean="0"/>
              <a:t> when we apply them on abnormal/atypical images ...  they fail drastically</a:t>
            </a:r>
          </a:p>
          <a:p>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4</a:t>
            </a:fld>
            <a:endParaRPr lang="en-US"/>
          </a:p>
        </p:txBody>
      </p:sp>
    </p:spTree>
    <p:extLst>
      <p:ext uri="{BB962C8B-B14F-4D97-AF65-F5344CB8AC3E}">
        <p14:creationId xmlns:p14="http://schemas.microsoft.com/office/powerpoint/2010/main" val="1842990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CNN models fail as well </a:t>
            </a:r>
            <a:r>
              <a:rPr lang="is-IS" dirty="0" smtClean="0"/>
              <a:t>…</a:t>
            </a:r>
          </a:p>
          <a:p>
            <a:r>
              <a:rPr lang="is-IS" baseline="0" dirty="0" smtClean="0"/>
              <a:t>investigations of such failures include work of Goodfellow et al that showed adding noises ...</a:t>
            </a:r>
          </a:p>
          <a:p>
            <a:r>
              <a:rPr lang="is-IS" baseline="0" dirty="0" smtClean="0"/>
              <a:t>Or the work of Nguyen et al shows that CNNs can be misledead to a great extent ...  </a:t>
            </a:r>
            <a:r>
              <a:rPr lang="en-US" baseline="0" dirty="0" smtClean="0"/>
              <a:t>F</a:t>
            </a:r>
            <a:r>
              <a:rPr lang="is-IS" baseline="0" dirty="0" smtClean="0"/>
              <a:t>or example local pattern of a baseball and not any structure informaiton </a:t>
            </a:r>
          </a:p>
          <a:p>
            <a:r>
              <a:rPr lang="is-IS" baseline="0" dirty="0" smtClean="0"/>
              <a:t>In this work we believe that performance of CNN models can be improved by a more sophisticated learning strategy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73</a:t>
            </a:fld>
            <a:endParaRPr lang="en-US"/>
          </a:p>
        </p:txBody>
      </p:sp>
    </p:spTree>
    <p:extLst>
      <p:ext uri="{BB962C8B-B14F-4D97-AF65-F5344CB8AC3E}">
        <p14:creationId xmlns:p14="http://schemas.microsoft.com/office/powerpoint/2010/main" val="331099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direction, there are an extensive list of studies on technical specifications for learning CNN models</a:t>
            </a:r>
          </a:p>
          <a:p>
            <a:r>
              <a:rPr lang="en-US" baseline="0" dirty="0" err="1" smtClean="0"/>
              <a:t>Bengio</a:t>
            </a:r>
            <a:r>
              <a:rPr lang="en-US" baseline="0" dirty="0" smtClean="0"/>
              <a:t> et al have shown that the order of using training images is important in learning a concept. In other words, it is not a good idea to pick training examples via a random strategy.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74</a:t>
            </a:fld>
            <a:endParaRPr lang="en-US"/>
          </a:p>
        </p:txBody>
      </p:sp>
    </p:spTree>
    <p:extLst>
      <p:ext uri="{BB962C8B-B14F-4D97-AF65-F5344CB8AC3E}">
        <p14:creationId xmlns:p14="http://schemas.microsoft.com/office/powerpoint/2010/main" val="506342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propose</a:t>
            </a:r>
            <a:r>
              <a:rPr lang="en-US" baseline="0" dirty="0" smtClean="0"/>
              <a:t> the idea of weighting training samples based on how typical they look like. </a:t>
            </a:r>
          </a:p>
          <a:p>
            <a:endParaRPr lang="en-US" dirty="0" smtClean="0"/>
          </a:p>
          <a:p>
            <a:endParaRPr lang="en-US" dirty="0" smtClean="0"/>
          </a:p>
          <a:p>
            <a:r>
              <a:rPr lang="en-US" dirty="0" smtClean="0"/>
              <a:t>Ask people who work on generative modeling about the claim on important samples for generative</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75</a:t>
            </a:fld>
            <a:endParaRPr lang="en-US"/>
          </a:p>
        </p:txBody>
      </p:sp>
    </p:spTree>
    <p:extLst>
      <p:ext uri="{BB962C8B-B14F-4D97-AF65-F5344CB8AC3E}">
        <p14:creationId xmlns:p14="http://schemas.microsoft.com/office/powerpoint/2010/main" val="700607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Hack for the degree of</a:t>
            </a:r>
            <a:r>
              <a:rPr lang="en-US" baseline="0" dirty="0" smtClean="0"/>
              <a:t> polynomials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76</a:t>
            </a:fld>
            <a:endParaRPr lang="en-US"/>
          </a:p>
        </p:txBody>
      </p:sp>
    </p:spTree>
    <p:extLst>
      <p:ext uri="{BB962C8B-B14F-4D97-AF65-F5344CB8AC3E}">
        <p14:creationId xmlns:p14="http://schemas.microsoft.com/office/powerpoint/2010/main" val="1878638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the same as the </a:t>
            </a:r>
            <a:r>
              <a:rPr lang="en-US" dirty="0" err="1" smtClean="0"/>
              <a:t>mhinge</a:t>
            </a:r>
            <a:r>
              <a:rPr lang="en-US" sz="1200" b="0" i="0" kern="1200" dirty="0" smtClean="0">
                <a:solidFill>
                  <a:schemeClr val="tx1"/>
                </a:solidFill>
                <a:effectLst/>
                <a:latin typeface="+mn-lt"/>
                <a:ea typeface="+mn-ea"/>
                <a:cs typeface="+mn-cs"/>
              </a:rPr>
              <a:t> loss, but computes the margin between the prediction scores first. This is also known the Crammer-Singer loss, an example of a structured prediction loss.</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79</a:t>
            </a:fld>
            <a:endParaRPr lang="en-US"/>
          </a:p>
        </p:txBody>
      </p:sp>
    </p:spTree>
    <p:extLst>
      <p:ext uri="{BB962C8B-B14F-4D97-AF65-F5344CB8AC3E}">
        <p14:creationId xmlns:p14="http://schemas.microsoft.com/office/powerpoint/2010/main" val="897134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a:t>
            </a:r>
            <a:r>
              <a:rPr lang="en-US" baseline="0" dirty="0" smtClean="0"/>
              <a:t> main part of my PhD research,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83</a:t>
            </a:fld>
            <a:endParaRPr lang="en-US"/>
          </a:p>
        </p:txBody>
      </p:sp>
    </p:spTree>
    <p:extLst>
      <p:ext uri="{BB962C8B-B14F-4D97-AF65-F5344CB8AC3E}">
        <p14:creationId xmlns:p14="http://schemas.microsoft.com/office/powerpoint/2010/main" val="2084550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of</a:t>
            </a:r>
            <a:r>
              <a:rPr lang="en-US" baseline="0" dirty="0" smtClean="0"/>
              <a:t> human vision, there are some recent studies on connecting CNN with </a:t>
            </a:r>
            <a:r>
              <a:rPr lang="is-IS" baseline="0" dirty="0" smtClean="0"/>
              <a:t>…</a:t>
            </a:r>
          </a:p>
          <a:p>
            <a:r>
              <a:rPr lang="is-IS" baseline="0" dirty="0" smtClean="0"/>
              <a:t>Cadieu et al shows that compare to other hand crafted features, representation in layers of CNNs is the most similar representation to IT and V4 coretx in the human brain </a:t>
            </a:r>
          </a:p>
          <a:p>
            <a:r>
              <a:rPr lang="is-IS" baseline="0" dirty="0" smtClean="0"/>
              <a:t>Also Yamnis et al showed that there is correlation between CNN activation functions and how regions of brain work in terms of neuron activations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86</a:t>
            </a:fld>
            <a:endParaRPr lang="en-US"/>
          </a:p>
        </p:txBody>
      </p:sp>
    </p:spTree>
    <p:extLst>
      <p:ext uri="{BB962C8B-B14F-4D97-AF65-F5344CB8AC3E}">
        <p14:creationId xmlns:p14="http://schemas.microsoft.com/office/powerpoint/2010/main" val="1911250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direction, there are an extensive list of studies on technical specifications for learning CNN models</a:t>
            </a:r>
          </a:p>
          <a:p>
            <a:r>
              <a:rPr lang="en-US" baseline="0" dirty="0" err="1" smtClean="0"/>
              <a:t>Bengio</a:t>
            </a:r>
            <a:r>
              <a:rPr lang="en-US" baseline="0" dirty="0" smtClean="0"/>
              <a:t> et al have shown that the order of using training images is important in learning a concept. In other words, it is not a good idea to pick training examples via a random strategy.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87</a:t>
            </a:fld>
            <a:endParaRPr lang="en-US"/>
          </a:p>
        </p:txBody>
      </p:sp>
    </p:spTree>
    <p:extLst>
      <p:ext uri="{BB962C8B-B14F-4D97-AF65-F5344CB8AC3E}">
        <p14:creationId xmlns:p14="http://schemas.microsoft.com/office/powerpoint/2010/main" val="10334509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Write a classifier: Zero-shot learning using purely textual descriptions</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92</a:t>
            </a:fld>
            <a:endParaRPr lang="en-US"/>
          </a:p>
        </p:txBody>
      </p:sp>
    </p:spTree>
    <p:extLst>
      <p:ext uri="{BB962C8B-B14F-4D97-AF65-F5344CB8AC3E}">
        <p14:creationId xmlns:p14="http://schemas.microsoft.com/office/powerpoint/2010/main" val="446318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rPr>
              <a:t>We also modified this model to penalize deviation of </a:t>
            </a:r>
            <a:r>
              <a:rPr lang="en-US" sz="1200" b="1" dirty="0" err="1" smtClean="0"/>
              <a:t>t</a:t>
            </a:r>
            <a:r>
              <a:rPr lang="en-US" sz="1200" b="1" baseline="-40000" dirty="0" err="1" smtClean="0"/>
              <a:t>k</a:t>
            </a:r>
            <a:r>
              <a:rPr lang="en-US" sz="1200" b="1" baseline="30000" dirty="0" err="1" smtClean="0"/>
              <a:t>T</a:t>
            </a:r>
            <a:r>
              <a:rPr lang="en-US" sz="1200" b="1" baseline="30000" dirty="0" smtClean="0"/>
              <a:t> </a:t>
            </a:r>
            <a:r>
              <a:rPr lang="en-US" sz="1200" b="1" dirty="0" smtClean="0"/>
              <a:t>W</a:t>
            </a:r>
            <a:r>
              <a:rPr lang="en-US" sz="1200" dirty="0" smtClean="0">
                <a:latin typeface="Arial" charset="0"/>
              </a:rPr>
              <a:t>  from </a:t>
            </a:r>
            <a:r>
              <a:rPr lang="en-US" sz="1200" b="1" dirty="0" err="1" smtClean="0"/>
              <a:t>c</a:t>
            </a:r>
            <a:r>
              <a:rPr lang="en-US" sz="1200" b="1" baseline="-40000" dirty="0" err="1" smtClean="0"/>
              <a:t>k</a:t>
            </a:r>
            <a:r>
              <a:rPr lang="en-US" sz="1200" b="1" dirty="0" smtClean="0"/>
              <a:t> </a:t>
            </a:r>
            <a:r>
              <a:rPr lang="en-US" sz="1200" dirty="0" smtClean="0">
                <a:latin typeface="Arial" charset="0"/>
              </a:rPr>
              <a:t>seen classifier.</a:t>
            </a:r>
          </a:p>
          <a:p>
            <a:endParaRPr lang="en-US" dirty="0"/>
          </a:p>
        </p:txBody>
      </p:sp>
      <p:sp>
        <p:nvSpPr>
          <p:cNvPr id="4" name="Slide Number Placeholder 3"/>
          <p:cNvSpPr>
            <a:spLocks noGrp="1"/>
          </p:cNvSpPr>
          <p:nvPr>
            <p:ph type="sldNum" sz="quarter" idx="10"/>
          </p:nvPr>
        </p:nvSpPr>
        <p:spPr/>
        <p:txBody>
          <a:bodyPr/>
          <a:lstStyle/>
          <a:p>
            <a:fld id="{DE1CA3CA-3329-574B-97AF-2789565BF08D}" type="slidenum">
              <a:rPr lang="en-US" smtClean="0"/>
              <a:t>94</a:t>
            </a:fld>
            <a:endParaRPr lang="en-US"/>
          </a:p>
        </p:txBody>
      </p:sp>
    </p:spTree>
    <p:extLst>
      <p:ext uri="{BB962C8B-B14F-4D97-AF65-F5344CB8AC3E}">
        <p14:creationId xmlns:p14="http://schemas.microsoft.com/office/powerpoint/2010/main" val="119112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further</a:t>
            </a:r>
            <a:r>
              <a:rPr lang="en-US" baseline="0" dirty="0" smtClean="0"/>
              <a:t> analysis of these failure cases, I used two major categories of object classifiers on abnormal images. </a:t>
            </a:r>
          </a:p>
          <a:p>
            <a:r>
              <a:rPr lang="en-US" baseline="0" dirty="0" smtClean="0"/>
              <a:t>First, I adopted a Deformable Part Based model, which was the state of the art till 2012. However, it did not perform better than 8% when tested on abnormal objects</a:t>
            </a:r>
          </a:p>
          <a:p>
            <a:endParaRPr lang="en-US" baseline="0" dirty="0" smtClean="0"/>
          </a:p>
          <a:p>
            <a:r>
              <a:rPr lang="en-US" dirty="0" smtClean="0"/>
              <a:t>Second, I tested</a:t>
            </a:r>
            <a:r>
              <a:rPr lang="en-US" baseline="0" dirty="0" smtClean="0"/>
              <a:t> glorious deep learning models on both normal and abnormal images. Both top-5 and top-1 error rates indicate the low-performance of these object classifiers on atypical images.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These images look very different from previous slide, but still easy to understand and recognized for humans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shows fascinating capability of human vision, which is missing in state-of-the-art approaches in computer vision.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Interestingly,</a:t>
            </a:r>
            <a:r>
              <a:rPr lang="en-US" baseline="0" dirty="0" smtClean="0"/>
              <a:t> superior performance of human vision goes beyond just naming the categories of these images. For example, when you look at </a:t>
            </a:r>
            <a:r>
              <a:rPr lang="is-IS" baseline="0"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6666FDD9-A98C-6C47-B475-4F4C35473B94}" type="slidenum">
              <a:rPr lang="en-US" smtClean="0"/>
              <a:t>5</a:t>
            </a:fld>
            <a:endParaRPr lang="en-US"/>
          </a:p>
        </p:txBody>
      </p:sp>
    </p:spTree>
    <p:extLst>
      <p:ext uri="{BB962C8B-B14F-4D97-AF65-F5344CB8AC3E}">
        <p14:creationId xmlns:p14="http://schemas.microsoft.com/office/powerpoint/2010/main" val="4712809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just">
              <a:buFont typeface="Arial"/>
              <a:buChar char="•"/>
            </a:pPr>
            <a:r>
              <a:rPr lang="en-US" sz="1200" dirty="0" smtClean="0"/>
              <a:t>{</a:t>
            </a:r>
            <a:r>
              <a:rPr lang="en-US" sz="1200" b="1" dirty="0" smtClean="0"/>
              <a:t>x</a:t>
            </a:r>
            <a:r>
              <a:rPr lang="en-US" sz="1200" baseline="-40000" dirty="0" smtClean="0"/>
              <a:t>i</a:t>
            </a:r>
            <a:r>
              <a:rPr lang="en-US" sz="1200" b="1" baseline="-40000" dirty="0" smtClean="0"/>
              <a:t> </a:t>
            </a:r>
            <a:r>
              <a:rPr lang="en-US" dirty="0" smtClean="0"/>
              <a:t>,</a:t>
            </a:r>
            <a:r>
              <a:rPr lang="en-US" b="1" dirty="0" smtClean="0"/>
              <a:t> </a:t>
            </a:r>
            <a:r>
              <a:rPr lang="en-US" dirty="0" err="1" smtClean="0"/>
              <a:t>i</a:t>
            </a:r>
            <a:r>
              <a:rPr lang="en-US" dirty="0" smtClean="0"/>
              <a:t>=1:N} are the visual features of the images of the seen classes.</a:t>
            </a:r>
          </a:p>
          <a:p>
            <a:pPr algn="just"/>
            <a:r>
              <a:rPr lang="en-US" dirty="0" smtClean="0"/>
              <a:t> </a:t>
            </a:r>
            <a:endParaRPr lang="en-US" sz="1200" dirty="0" smtClean="0">
              <a:latin typeface="Helvetica"/>
              <a:cs typeface="Helvetica"/>
            </a:endParaRPr>
          </a:p>
          <a:p>
            <a:pPr marL="457200" indent="-457200" algn="just">
              <a:buFont typeface="Arial"/>
              <a:buChar char="•"/>
            </a:pPr>
            <a:r>
              <a:rPr lang="en-US" sz="1200" dirty="0" smtClean="0">
                <a:latin typeface="Helvetica"/>
                <a:cs typeface="Helvetica"/>
              </a:rPr>
              <a:t>Given </a:t>
            </a:r>
            <a:r>
              <a:rPr lang="en-US" sz="1200" dirty="0" err="1" smtClean="0">
                <a:latin typeface="Helvetica"/>
                <a:cs typeface="Helvetica"/>
              </a:rPr>
              <a:t>ln</a:t>
            </a:r>
            <a:r>
              <a:rPr lang="en-US" sz="1200" dirty="0" smtClean="0">
                <a:latin typeface="Helvetica"/>
                <a:cs typeface="Helvetica"/>
              </a:rPr>
              <a:t> </a:t>
            </a:r>
            <a:r>
              <a:rPr lang="en-US" sz="1200" i="1" dirty="0" err="1" smtClean="0"/>
              <a:t>p</a:t>
            </a:r>
            <a:r>
              <a:rPr lang="en-US" sz="1200" i="1" baseline="-25000" dirty="0" err="1" smtClean="0"/>
              <a:t>reg</a:t>
            </a:r>
            <a:r>
              <a:rPr lang="en-US" sz="1200" i="1" baseline="-25000" dirty="0" smtClean="0"/>
              <a:t> </a:t>
            </a:r>
            <a:r>
              <a:rPr lang="pl-PL" sz="1200" dirty="0" smtClean="0"/>
              <a:t>(</a:t>
            </a:r>
            <a:r>
              <a:rPr lang="pl-PL" sz="1200" b="1" dirty="0" err="1" smtClean="0"/>
              <a:t>c|t</a:t>
            </a:r>
            <a:r>
              <a:rPr lang="pl-PL" sz="1200" dirty="0" smtClean="0"/>
              <a:t>)</a:t>
            </a:r>
            <a:r>
              <a:rPr lang="pl-PL" sz="1200" b="1" dirty="0" smtClean="0"/>
              <a:t> </a:t>
            </a:r>
            <a:r>
              <a:rPr lang="en-US" sz="1200" dirty="0" smtClean="0">
                <a:latin typeface="Helvetica"/>
                <a:cs typeface="Helvetica"/>
              </a:rPr>
              <a:t>from the TGP and </a:t>
            </a:r>
            <a:r>
              <a:rPr lang="en-US" sz="1200" b="1" dirty="0" smtClean="0">
                <a:latin typeface="Helvetica"/>
                <a:cs typeface="Helvetica"/>
              </a:rPr>
              <a:t>W</a:t>
            </a:r>
            <a:r>
              <a:rPr lang="en-US" sz="1200" dirty="0" smtClean="0">
                <a:latin typeface="Helvetica"/>
                <a:cs typeface="Helvetica"/>
              </a:rPr>
              <a:t> ,  this equation reduces to a  quadratic program on </a:t>
            </a:r>
            <a:r>
              <a:rPr lang="en-US" sz="1200" b="1" dirty="0" smtClean="0">
                <a:latin typeface="Helvetica"/>
                <a:cs typeface="Helvetica"/>
              </a:rPr>
              <a:t>c </a:t>
            </a:r>
            <a:r>
              <a:rPr lang="en-US" sz="1200" dirty="0" smtClean="0">
                <a:latin typeface="Helvetica"/>
                <a:cs typeface="Helvetica"/>
              </a:rPr>
              <a:t> with linear constraints</a:t>
            </a:r>
          </a:p>
          <a:p>
            <a:pPr algn="just"/>
            <a:endParaRPr lang="en-US" sz="12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E1CA3CA-3329-574B-97AF-2789565BF08D}" type="slidenum">
              <a:rPr lang="en-US" smtClean="0"/>
              <a:t>95</a:t>
            </a:fld>
            <a:endParaRPr lang="en-US"/>
          </a:p>
        </p:txBody>
      </p:sp>
    </p:spTree>
    <p:extLst>
      <p:ext uri="{BB962C8B-B14F-4D97-AF65-F5344CB8AC3E}">
        <p14:creationId xmlns:p14="http://schemas.microsoft.com/office/powerpoint/2010/main" val="1961681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Hack for the degree of</a:t>
            </a:r>
            <a:r>
              <a:rPr lang="en-US" baseline="0" dirty="0" smtClean="0"/>
              <a:t> polynomials </a:t>
            </a:r>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100</a:t>
            </a:fld>
            <a:endParaRPr lang="en-US"/>
          </a:p>
        </p:txBody>
      </p:sp>
    </p:spTree>
    <p:extLst>
      <p:ext uri="{BB962C8B-B14F-4D97-AF65-F5344CB8AC3E}">
        <p14:creationId xmlns:p14="http://schemas.microsoft.com/office/powerpoint/2010/main" val="952935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picture, without seeing this kind</a:t>
            </a:r>
            <a:r>
              <a:rPr lang="en-US" baseline="0" dirty="0" smtClean="0"/>
              <a:t> of abnormality before </a:t>
            </a:r>
            <a:r>
              <a:rPr lang="en-US" dirty="0" smtClean="0"/>
              <a:t>you can easily understand that</a:t>
            </a:r>
            <a:r>
              <a:rPr lang="en-US" baseline="0" dirty="0" smtClean="0"/>
              <a:t> there is something wrong with this object, you can infer the relevant categories and reason about what makes this instance atypical. </a:t>
            </a:r>
            <a:endParaRPr lang="en-US" dirty="0" smtClean="0"/>
          </a:p>
        </p:txBody>
      </p:sp>
      <p:sp>
        <p:nvSpPr>
          <p:cNvPr id="4" name="Slide Number Placeholder 3"/>
          <p:cNvSpPr>
            <a:spLocks noGrp="1"/>
          </p:cNvSpPr>
          <p:nvPr>
            <p:ph type="sldNum" sz="quarter" idx="10"/>
          </p:nvPr>
        </p:nvSpPr>
        <p:spPr/>
        <p:txBody>
          <a:bodyPr/>
          <a:lstStyle/>
          <a:p>
            <a:fld id="{B5C789E8-FED0-EF44-800D-151AEBDF88B3}" type="slidenum">
              <a:rPr lang="en-US" smtClean="0"/>
              <a:t>6</a:t>
            </a:fld>
            <a:endParaRPr lang="en-US"/>
          </a:p>
        </p:txBody>
      </p:sp>
    </p:spTree>
    <p:extLst>
      <p:ext uri="{BB962C8B-B14F-4D97-AF65-F5344CB8AC3E}">
        <p14:creationId xmlns:p14="http://schemas.microsoft.com/office/powerpoint/2010/main" val="7571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one might say</a:t>
            </a:r>
            <a:r>
              <a:rPr lang="en-US" baseline="0" dirty="0" smtClean="0"/>
              <a:t> </a:t>
            </a:r>
            <a:r>
              <a:rPr lang="en-US" dirty="0" smtClean="0"/>
              <a:t>It looks like a car</a:t>
            </a:r>
            <a:r>
              <a:rPr lang="en-US" baseline="0" dirty="0" smtClean="0"/>
              <a:t> and a boat.</a:t>
            </a:r>
            <a:endParaRPr lang="en-US" dirty="0"/>
          </a:p>
        </p:txBody>
      </p:sp>
      <p:sp>
        <p:nvSpPr>
          <p:cNvPr id="4" name="Slide Number Placeholder 3"/>
          <p:cNvSpPr>
            <a:spLocks noGrp="1"/>
          </p:cNvSpPr>
          <p:nvPr>
            <p:ph type="sldNum" sz="quarter" idx="10"/>
          </p:nvPr>
        </p:nvSpPr>
        <p:spPr/>
        <p:txBody>
          <a:bodyPr/>
          <a:lstStyle/>
          <a:p>
            <a:fld id="{DE1CA3CA-3329-574B-97AF-2789565BF08D}" type="slidenum">
              <a:rPr lang="en-US" smtClean="0"/>
              <a:t>7</a:t>
            </a:fld>
            <a:endParaRPr lang="en-US"/>
          </a:p>
        </p:txBody>
      </p:sp>
    </p:spTree>
    <p:extLst>
      <p:ext uri="{BB962C8B-B14F-4D97-AF65-F5344CB8AC3E}">
        <p14:creationId xmlns:p14="http://schemas.microsoft.com/office/powerpoint/2010/main" val="912588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this is car, then why it has a bow</a:t>
            </a:r>
            <a:endParaRPr lang="en-US" dirty="0" smtClean="0"/>
          </a:p>
          <a:p>
            <a:r>
              <a:rPr lang="en-US" dirty="0" smtClean="0"/>
              <a:t>it is strange</a:t>
            </a:r>
            <a:r>
              <a:rPr lang="en-US" baseline="0" dirty="0" smtClean="0"/>
              <a:t> to see a boat in the middle of a street, </a:t>
            </a:r>
            <a:endParaRPr lang="en-US" dirty="0" smtClean="0"/>
          </a:p>
          <a:p>
            <a:r>
              <a:rPr lang="en-US" dirty="0" smtClean="0"/>
              <a:t>But If this is a boat</a:t>
            </a:r>
            <a:r>
              <a:rPr lang="en-US" baseline="0" dirty="0" smtClean="0"/>
              <a:t> then why it has wheels on it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In this thesis we argue that abnormality should be modeled from normality. We consider abnormality as meaningful deviations from normality. In our formulation we need to understand typicality and introduce ways to discover meaningful deviations from it. </a:t>
            </a:r>
            <a:endParaRPr lang="en-US" dirty="0" smtClean="0"/>
          </a:p>
        </p:txBody>
      </p:sp>
      <p:sp>
        <p:nvSpPr>
          <p:cNvPr id="4" name="Slide Number Placeholder 3"/>
          <p:cNvSpPr>
            <a:spLocks noGrp="1"/>
          </p:cNvSpPr>
          <p:nvPr>
            <p:ph type="sldNum" sz="quarter" idx="10"/>
          </p:nvPr>
        </p:nvSpPr>
        <p:spPr/>
        <p:txBody>
          <a:bodyPr/>
          <a:lstStyle/>
          <a:p>
            <a:fld id="{B5C789E8-FED0-EF44-800D-151AEBDF88B3}" type="slidenum">
              <a:rPr lang="en-US" smtClean="0"/>
              <a:t>8</a:t>
            </a:fld>
            <a:endParaRPr lang="en-US"/>
          </a:p>
        </p:txBody>
      </p:sp>
    </p:spTree>
    <p:extLst>
      <p:ext uri="{BB962C8B-B14F-4D97-AF65-F5344CB8AC3E}">
        <p14:creationId xmlns:p14="http://schemas.microsoft.com/office/powerpoint/2010/main" val="2102520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observations</a:t>
            </a:r>
            <a:r>
              <a:rPr lang="en-US" baseline="0" dirty="0" smtClean="0"/>
              <a:t> motivated me to look for a better understanding of </a:t>
            </a:r>
            <a:r>
              <a:rPr lang="is-IS" baseline="0" dirty="0" smtClean="0"/>
              <a:t>…</a:t>
            </a:r>
          </a:p>
          <a:p>
            <a:endParaRPr lang="en-US" dirty="0"/>
          </a:p>
        </p:txBody>
      </p:sp>
      <p:sp>
        <p:nvSpPr>
          <p:cNvPr id="4" name="Slide Number Placeholder 3"/>
          <p:cNvSpPr>
            <a:spLocks noGrp="1"/>
          </p:cNvSpPr>
          <p:nvPr>
            <p:ph type="sldNum" sz="quarter" idx="10"/>
          </p:nvPr>
        </p:nvSpPr>
        <p:spPr/>
        <p:txBody>
          <a:bodyPr/>
          <a:lstStyle/>
          <a:p>
            <a:fld id="{6666FDD9-A98C-6C47-B475-4F4C35473B94}" type="slidenum">
              <a:rPr lang="en-US" smtClean="0"/>
              <a:t>9</a:t>
            </a:fld>
            <a:endParaRPr lang="en-US"/>
          </a:p>
        </p:txBody>
      </p:sp>
    </p:spTree>
    <p:extLst>
      <p:ext uri="{BB962C8B-B14F-4D97-AF65-F5344CB8AC3E}">
        <p14:creationId xmlns:p14="http://schemas.microsoft.com/office/powerpoint/2010/main" val="555627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7/14/2016</a:t>
            </a:r>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
        <p:nvSpPr>
          <p:cNvPr id="6" name="Slide Number Placeholder 5"/>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12358726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7/14/2016</a:t>
            </a:r>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
        <p:nvSpPr>
          <p:cNvPr id="6" name="Slide Number Placeholder 5"/>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622422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7/14/2016</a:t>
            </a:r>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
        <p:nvSpPr>
          <p:cNvPr id="6" name="Slide Number Placeholder 5"/>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670012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7/14/2016</a:t>
            </a:r>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
        <p:nvSpPr>
          <p:cNvPr id="6" name="Slide Number Placeholder 5"/>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8490048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7/14/2016</a:t>
            </a:r>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
        <p:nvSpPr>
          <p:cNvPr id="6" name="Slide Number Placeholder 5"/>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1342944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7/14/2016</a:t>
            </a:r>
            <a:endParaRPr lang="en-US"/>
          </a:p>
        </p:txBody>
      </p:sp>
      <p:sp>
        <p:nvSpPr>
          <p:cNvPr id="6" name="Footer Placeholder 5"/>
          <p:cNvSpPr>
            <a:spLocks noGrp="1"/>
          </p:cNvSpPr>
          <p:nvPr>
            <p:ph type="ftr" sz="quarter" idx="11"/>
          </p:nvPr>
        </p:nvSpPr>
        <p:spPr/>
        <p:txBody>
          <a:bodyPr/>
          <a:lstStyle/>
          <a:p>
            <a:r>
              <a:rPr lang="en-US" smtClean="0"/>
              <a:t>Babak Saleh</a:t>
            </a:r>
            <a:endParaRPr lang="en-US"/>
          </a:p>
        </p:txBody>
      </p:sp>
      <p:sp>
        <p:nvSpPr>
          <p:cNvPr id="7" name="Slide Number Placeholder 6"/>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819972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7/14/2016</a:t>
            </a:r>
            <a:endParaRPr lang="en-US"/>
          </a:p>
        </p:txBody>
      </p:sp>
      <p:sp>
        <p:nvSpPr>
          <p:cNvPr id="8" name="Footer Placeholder 7"/>
          <p:cNvSpPr>
            <a:spLocks noGrp="1"/>
          </p:cNvSpPr>
          <p:nvPr>
            <p:ph type="ftr" sz="quarter" idx="11"/>
          </p:nvPr>
        </p:nvSpPr>
        <p:spPr/>
        <p:txBody>
          <a:bodyPr/>
          <a:lstStyle/>
          <a:p>
            <a:r>
              <a:rPr lang="en-US" smtClean="0"/>
              <a:t>Babak Saleh</a:t>
            </a:r>
            <a:endParaRPr lang="en-US"/>
          </a:p>
        </p:txBody>
      </p:sp>
      <p:sp>
        <p:nvSpPr>
          <p:cNvPr id="9" name="Slide Number Placeholder 8"/>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873009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7/14/2016</a:t>
            </a:r>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106020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7/14/2016</a:t>
            </a:r>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
        <p:nvSpPr>
          <p:cNvPr id="4" name="Slide Number Placeholder 3"/>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119842264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7/14/2016</a:t>
            </a:r>
            <a:endParaRPr lang="en-US"/>
          </a:p>
        </p:txBody>
      </p:sp>
      <p:sp>
        <p:nvSpPr>
          <p:cNvPr id="6" name="Footer Placeholder 5"/>
          <p:cNvSpPr>
            <a:spLocks noGrp="1"/>
          </p:cNvSpPr>
          <p:nvPr>
            <p:ph type="ftr" sz="quarter" idx="11"/>
          </p:nvPr>
        </p:nvSpPr>
        <p:spPr/>
        <p:txBody>
          <a:bodyPr/>
          <a:lstStyle/>
          <a:p>
            <a:r>
              <a:rPr lang="en-US" smtClean="0"/>
              <a:t>Babak Saleh</a:t>
            </a:r>
            <a:endParaRPr lang="en-US"/>
          </a:p>
        </p:txBody>
      </p:sp>
      <p:sp>
        <p:nvSpPr>
          <p:cNvPr id="7" name="Slide Number Placeholder 6"/>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64023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7/14/2016</a:t>
            </a:r>
            <a:endParaRPr lang="en-US"/>
          </a:p>
        </p:txBody>
      </p:sp>
      <p:sp>
        <p:nvSpPr>
          <p:cNvPr id="6" name="Footer Placeholder 5"/>
          <p:cNvSpPr>
            <a:spLocks noGrp="1"/>
          </p:cNvSpPr>
          <p:nvPr>
            <p:ph type="ftr" sz="quarter" idx="11"/>
          </p:nvPr>
        </p:nvSpPr>
        <p:spPr/>
        <p:txBody>
          <a:bodyPr/>
          <a:lstStyle/>
          <a:p>
            <a:r>
              <a:rPr lang="en-US" smtClean="0"/>
              <a:t>Babak Saleh</a:t>
            </a:r>
            <a:endParaRPr lang="en-US"/>
          </a:p>
        </p:txBody>
      </p:sp>
      <p:sp>
        <p:nvSpPr>
          <p:cNvPr id="7" name="Slide Number Placeholder 6"/>
          <p:cNvSpPr>
            <a:spLocks noGrp="1"/>
          </p:cNvSpPr>
          <p:nvPr>
            <p:ph type="sldNum" sz="quarter" idx="12"/>
          </p:nvPr>
        </p:nvSpPr>
        <p:spPr/>
        <p:txBody>
          <a:bodyPr/>
          <a:lstStyle/>
          <a:p>
            <a:fld id="{0A79A3A1-7B42-CD4C-B216-A98242FD0A3D}" type="slidenum">
              <a:rPr lang="en-US" smtClean="0"/>
              <a:t>‹#›</a:t>
            </a:fld>
            <a:endParaRPr lang="en-US"/>
          </a:p>
        </p:txBody>
      </p:sp>
    </p:spTree>
    <p:extLst>
      <p:ext uri="{BB962C8B-B14F-4D97-AF65-F5344CB8AC3E}">
        <p14:creationId xmlns:p14="http://schemas.microsoft.com/office/powerpoint/2010/main" val="15481367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a:effectLst>
            <a:softEdge rad="63500"/>
          </a:effectLst>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7/14/2016</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Babak Saleh</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79A3A1-7B42-CD4C-B216-A98242FD0A3D}" type="slidenum">
              <a:rPr lang="en-US" smtClean="0"/>
              <a:t>‹#›</a:t>
            </a:fld>
            <a:endParaRPr lang="en-US"/>
          </a:p>
        </p:txBody>
      </p:sp>
    </p:spTree>
    <p:extLst>
      <p:ext uri="{BB962C8B-B14F-4D97-AF65-F5344CB8AC3E}">
        <p14:creationId xmlns:p14="http://schemas.microsoft.com/office/powerpoint/2010/main" val="192932060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2.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 Id="rId3" Type="http://schemas.openxmlformats.org/officeDocument/2006/relationships/image" Target="../media/image4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 Id="rId3" Type="http://schemas.openxmlformats.org/officeDocument/2006/relationships/image" Target="../media/image4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image" Target="../media/image21.jpe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image" Target="../media/image54.jpeg"/><Relationship Id="rId9"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6" Type="http://schemas.openxmlformats.org/officeDocument/2006/relationships/image" Target="../media/image19.jpg"/><Relationship Id="rId7" Type="http://schemas.openxmlformats.org/officeDocument/2006/relationships/image" Target="../media/image59.jpeg"/><Relationship Id="rId8" Type="http://schemas.openxmlformats.org/officeDocument/2006/relationships/image" Target="../media/image60.jpeg"/><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eg"/><Relationship Id="rId8" Type="http://schemas.openxmlformats.org/officeDocument/2006/relationships/image" Target="../media/image65.jpe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1.jpeg"/></Relationships>
</file>

<file path=ppt/slides/_rels/slide55.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emf"/><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 Id="rId3" Type="http://schemas.openxmlformats.org/officeDocument/2006/relationships/image" Target="../media/image74.emf"/></Relationships>
</file>

<file path=ppt/slides/_rels/slide57.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60.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png"/><Relationship Id="rId5"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5.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emf"/></Relationships>
</file>

<file path=ppt/slides/_rels/slide72.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3.xml.rels><?xml version="1.0" encoding="UTF-8" standalone="yes"?>
<Relationships xmlns="http://schemas.openxmlformats.org/package/2006/relationships"><Relationship Id="rId3" Type="http://schemas.openxmlformats.org/officeDocument/2006/relationships/image" Target="../media/image89.emf"/><Relationship Id="rId4" Type="http://schemas.openxmlformats.org/officeDocument/2006/relationships/image" Target="../media/image90.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99.jpg"/><Relationship Id="rId5" Type="http://schemas.openxmlformats.org/officeDocument/2006/relationships/image" Target="../media/image100.jpg"/><Relationship Id="rId6" Type="http://schemas.openxmlformats.org/officeDocument/2006/relationships/image" Target="../media/image101.jpg"/><Relationship Id="rId1" Type="http://schemas.openxmlformats.org/officeDocument/2006/relationships/slideLayout" Target="../slideLayouts/slideLayout2.xml"/><Relationship Id="rId2" Type="http://schemas.openxmlformats.org/officeDocument/2006/relationships/image" Target="../media/image97.jpg"/></Relationships>
</file>

<file path=ppt/slides/_rels/slide86.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emf"/></Relationships>
</file>

<file path=ppt/slides/_rels/slide89.xml.rels><?xml version="1.0" encoding="UTF-8" standalone="yes"?>
<Relationships xmlns="http://schemas.openxmlformats.org/package/2006/relationships"><Relationship Id="rId3" Type="http://schemas.openxmlformats.org/officeDocument/2006/relationships/image" Target="../media/image104.jpg"/><Relationship Id="rId4" Type="http://schemas.openxmlformats.org/officeDocument/2006/relationships/image" Target="../media/image105.jpg"/><Relationship Id="rId5" Type="http://schemas.openxmlformats.org/officeDocument/2006/relationships/image" Target="../media/image106.jpg"/><Relationship Id="rId6" Type="http://schemas.openxmlformats.org/officeDocument/2006/relationships/image" Target="../media/image107.jpg"/><Relationship Id="rId1" Type="http://schemas.openxmlformats.org/officeDocument/2006/relationships/slideLayout" Target="../slideLayouts/slideLayout2.xml"/><Relationship Id="rId2" Type="http://schemas.openxmlformats.org/officeDocument/2006/relationships/image" Target="../media/image10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9.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0.emf"/></Relationships>
</file>

<file path=ppt/slides/_rels/slide95.xml.rels><?xml version="1.0" encoding="UTF-8" standalone="yes"?>
<Relationships xmlns="http://schemas.openxmlformats.org/package/2006/relationships"><Relationship Id="rId3" Type="http://schemas.openxmlformats.org/officeDocument/2006/relationships/image" Target="../media/image111.emf"/><Relationship Id="rId4" Type="http://schemas.openxmlformats.org/officeDocument/2006/relationships/image" Target="../media/image112.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3.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0185" y="475876"/>
            <a:ext cx="8843630" cy="1786271"/>
          </a:xfrm>
        </p:spPr>
        <p:txBody>
          <a:bodyPr>
            <a:noAutofit/>
          </a:bodyPr>
          <a:lstStyle/>
          <a:p>
            <a:r>
              <a:rPr lang="en-US" sz="4400" b="1" dirty="0" smtClean="0">
                <a:solidFill>
                  <a:srgbClr val="3C1659"/>
                </a:solidFill>
                <a:latin typeface="Calisto MT" charset="0"/>
                <a:ea typeface="Calisto MT" charset="0"/>
                <a:cs typeface="Calisto MT" charset="0"/>
              </a:rPr>
              <a:t>A Novel Framework </a:t>
            </a:r>
            <a:br>
              <a:rPr lang="en-US" sz="4400" b="1" dirty="0" smtClean="0">
                <a:solidFill>
                  <a:srgbClr val="3C1659"/>
                </a:solidFill>
                <a:latin typeface="Calisto MT" charset="0"/>
                <a:ea typeface="Calisto MT" charset="0"/>
                <a:cs typeface="Calisto MT" charset="0"/>
              </a:rPr>
            </a:br>
            <a:r>
              <a:rPr lang="en-US" sz="4400" b="1" dirty="0" smtClean="0">
                <a:solidFill>
                  <a:srgbClr val="3C1659"/>
                </a:solidFill>
                <a:latin typeface="Calisto MT" charset="0"/>
                <a:ea typeface="Calisto MT" charset="0"/>
                <a:cs typeface="Calisto MT" charset="0"/>
              </a:rPr>
              <a:t>for Understanding </a:t>
            </a:r>
            <a:br>
              <a:rPr lang="en-US" sz="4400" b="1" dirty="0" smtClean="0">
                <a:solidFill>
                  <a:srgbClr val="3C1659"/>
                </a:solidFill>
                <a:latin typeface="Calisto MT" charset="0"/>
                <a:ea typeface="Calisto MT" charset="0"/>
                <a:cs typeface="Calisto MT" charset="0"/>
              </a:rPr>
            </a:br>
            <a:r>
              <a:rPr lang="en-US" sz="4400" b="1" dirty="0" smtClean="0">
                <a:solidFill>
                  <a:srgbClr val="3C1659"/>
                </a:solidFill>
                <a:latin typeface="Calisto MT" charset="0"/>
                <a:ea typeface="Calisto MT" charset="0"/>
                <a:cs typeface="Calisto MT" charset="0"/>
              </a:rPr>
              <a:t>Abnormality in Images</a:t>
            </a:r>
            <a:endParaRPr lang="en-US" sz="4400" b="1" dirty="0">
              <a:solidFill>
                <a:srgbClr val="3C1659"/>
              </a:solidFill>
              <a:latin typeface="Calisto MT" charset="0"/>
              <a:ea typeface="Calisto MT" charset="0"/>
              <a:cs typeface="Calisto MT" charset="0"/>
            </a:endParaRPr>
          </a:p>
        </p:txBody>
      </p:sp>
      <p:sp>
        <p:nvSpPr>
          <p:cNvPr id="3" name="Subtitle 2"/>
          <p:cNvSpPr>
            <a:spLocks noGrp="1"/>
          </p:cNvSpPr>
          <p:nvPr>
            <p:ph type="subTitle" idx="1"/>
          </p:nvPr>
        </p:nvSpPr>
        <p:spPr>
          <a:xfrm>
            <a:off x="1143000" y="2557271"/>
            <a:ext cx="6858000" cy="1655762"/>
          </a:xfrm>
        </p:spPr>
        <p:txBody>
          <a:bodyPr>
            <a:noAutofit/>
          </a:bodyPr>
          <a:lstStyle/>
          <a:p>
            <a:r>
              <a:rPr lang="en-US" sz="1800" i="1" dirty="0" smtClean="0">
                <a:solidFill>
                  <a:srgbClr val="220A34"/>
                </a:solidFill>
              </a:rPr>
              <a:t>Ph.D. thesis defense</a:t>
            </a:r>
          </a:p>
          <a:p>
            <a:r>
              <a:rPr lang="en-US" sz="2800" b="1" dirty="0" smtClean="0">
                <a:solidFill>
                  <a:srgbClr val="220A34"/>
                </a:solidFill>
              </a:rPr>
              <a:t>Babak Saleh</a:t>
            </a:r>
          </a:p>
          <a:p>
            <a:r>
              <a:rPr lang="en-US" sz="1800" dirty="0" smtClean="0">
                <a:solidFill>
                  <a:srgbClr val="220A34"/>
                </a:solidFill>
              </a:rPr>
              <a:t>Department of Computer Science, Rutgers University</a:t>
            </a:r>
          </a:p>
          <a:p>
            <a:r>
              <a:rPr lang="en-US" sz="1800" i="1" dirty="0" smtClean="0">
                <a:solidFill>
                  <a:srgbClr val="220A34"/>
                </a:solidFill>
              </a:rPr>
              <a:t>October 28, 2016</a:t>
            </a:r>
          </a:p>
        </p:txBody>
      </p:sp>
      <p:sp>
        <p:nvSpPr>
          <p:cNvPr id="5" name="Subtitle 2"/>
          <p:cNvSpPr txBox="1">
            <a:spLocks/>
          </p:cNvSpPr>
          <p:nvPr/>
        </p:nvSpPr>
        <p:spPr>
          <a:xfrm>
            <a:off x="1228060" y="4803281"/>
            <a:ext cx="6858000" cy="1655762"/>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smtClean="0">
                <a:solidFill>
                  <a:srgbClr val="220A34"/>
                </a:solidFill>
              </a:rPr>
              <a:t>Thesis committee: </a:t>
            </a:r>
          </a:p>
          <a:p>
            <a:r>
              <a:rPr lang="en-US" sz="2600" dirty="0" smtClean="0">
                <a:solidFill>
                  <a:srgbClr val="220A34"/>
                </a:solidFill>
              </a:rPr>
              <a:t>Prof. Ahmed </a:t>
            </a:r>
            <a:r>
              <a:rPr lang="en-US" sz="2600" dirty="0" err="1" smtClean="0">
                <a:solidFill>
                  <a:srgbClr val="220A34"/>
                </a:solidFill>
              </a:rPr>
              <a:t>Elgammal</a:t>
            </a:r>
            <a:r>
              <a:rPr lang="en-US" sz="2600" dirty="0" smtClean="0">
                <a:solidFill>
                  <a:srgbClr val="220A34"/>
                </a:solidFill>
              </a:rPr>
              <a:t> (Chair)</a:t>
            </a:r>
          </a:p>
          <a:p>
            <a:r>
              <a:rPr lang="en-US" sz="2600" dirty="0" smtClean="0">
                <a:solidFill>
                  <a:srgbClr val="220A34"/>
                </a:solidFill>
              </a:rPr>
              <a:t>Prof. Jacob Feldman</a:t>
            </a:r>
          </a:p>
          <a:p>
            <a:r>
              <a:rPr lang="en-US" sz="2600" dirty="0" smtClean="0">
                <a:solidFill>
                  <a:srgbClr val="220A34"/>
                </a:solidFill>
              </a:rPr>
              <a:t>Prof. Kostas </a:t>
            </a:r>
            <a:r>
              <a:rPr lang="en-US" sz="2600" dirty="0" err="1" smtClean="0">
                <a:solidFill>
                  <a:srgbClr val="220A34"/>
                </a:solidFill>
              </a:rPr>
              <a:t>Bekris</a:t>
            </a:r>
            <a:endParaRPr lang="en-US" sz="2600" dirty="0" smtClean="0">
              <a:solidFill>
                <a:srgbClr val="220A34"/>
              </a:solidFill>
            </a:endParaRPr>
          </a:p>
          <a:p>
            <a:r>
              <a:rPr lang="en-US" sz="2600" dirty="0" smtClean="0">
                <a:solidFill>
                  <a:srgbClr val="220A34"/>
                </a:solidFill>
              </a:rPr>
              <a:t>Prof. Devi Parikh (Georgia Tech, Facebook AI Research)</a:t>
            </a:r>
          </a:p>
        </p:txBody>
      </p:sp>
    </p:spTree>
    <p:extLst>
      <p:ext uri="{BB962C8B-B14F-4D97-AF65-F5344CB8AC3E}">
        <p14:creationId xmlns:p14="http://schemas.microsoft.com/office/powerpoint/2010/main" val="9186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a:bodyPr>
          <a:lstStyle/>
          <a:p>
            <a:r>
              <a:rPr lang="en-US" dirty="0"/>
              <a:t>Anomaly detection in m</a:t>
            </a:r>
            <a:r>
              <a:rPr lang="en-US" dirty="0" smtClean="0"/>
              <a:t>achine </a:t>
            </a:r>
            <a:r>
              <a:rPr lang="en-US" dirty="0"/>
              <a:t>l</a:t>
            </a:r>
            <a:r>
              <a:rPr lang="en-US" dirty="0" smtClean="0"/>
              <a:t>earning</a:t>
            </a:r>
            <a:endParaRPr lang="en-US" dirty="0"/>
          </a:p>
          <a:p>
            <a:pPr lvl="1"/>
            <a:r>
              <a:rPr lang="en-US" dirty="0"/>
              <a:t>Fraud detection</a:t>
            </a:r>
            <a:r>
              <a:rPr lang="en-US" sz="1800" dirty="0">
                <a:solidFill>
                  <a:srgbClr val="7030A0"/>
                </a:solidFill>
              </a:rPr>
              <a:t>[Tandon’07, </a:t>
            </a:r>
            <a:r>
              <a:rPr lang="en-US" sz="1800" dirty="0" smtClean="0">
                <a:solidFill>
                  <a:srgbClr val="7030A0"/>
                </a:solidFill>
              </a:rPr>
              <a:t>Sebyala’04]</a:t>
            </a:r>
            <a:endParaRPr lang="en-US" dirty="0"/>
          </a:p>
          <a:p>
            <a:pPr lvl="1"/>
            <a:r>
              <a:rPr lang="en-US" dirty="0" smtClean="0"/>
              <a:t>Text </a:t>
            </a:r>
            <a:r>
              <a:rPr lang="en-US" dirty="0"/>
              <a:t>analysis </a:t>
            </a:r>
            <a:r>
              <a:rPr lang="en-US" sz="1800" dirty="0">
                <a:solidFill>
                  <a:srgbClr val="7030A0"/>
                </a:solidFill>
              </a:rPr>
              <a:t>[Chandola’09</a:t>
            </a:r>
            <a:r>
              <a:rPr lang="en-US" sz="1800" dirty="0" smtClean="0">
                <a:solidFill>
                  <a:srgbClr val="7030A0"/>
                </a:solidFill>
              </a:rPr>
              <a:t>]</a:t>
            </a:r>
          </a:p>
          <a:p>
            <a:pPr lvl="1"/>
            <a:endParaRPr lang="en-US" dirty="0" smtClean="0"/>
          </a:p>
          <a:p>
            <a:r>
              <a:rPr lang="en-US" dirty="0" smtClean="0"/>
              <a:t>Abnormality detection in computer </a:t>
            </a:r>
            <a:r>
              <a:rPr lang="en-US" dirty="0"/>
              <a:t>v</a:t>
            </a:r>
            <a:r>
              <a:rPr lang="en-US" dirty="0" smtClean="0"/>
              <a:t>ision</a:t>
            </a:r>
          </a:p>
          <a:p>
            <a:pPr lvl="1"/>
            <a:r>
              <a:rPr lang="en-US" dirty="0" smtClean="0"/>
              <a:t>Medical imaging </a:t>
            </a:r>
          </a:p>
          <a:p>
            <a:pPr marL="457200" lvl="1" indent="0">
              <a:buNone/>
            </a:pPr>
            <a:r>
              <a:rPr lang="en-US" sz="1800" dirty="0" smtClean="0">
                <a:solidFill>
                  <a:srgbClr val="7030A0"/>
                </a:solidFill>
              </a:rPr>
              <a:t>[</a:t>
            </a:r>
            <a:r>
              <a:rPr lang="en-US" sz="1800" dirty="0">
                <a:solidFill>
                  <a:srgbClr val="7030A0"/>
                </a:solidFill>
              </a:rPr>
              <a:t>Wong’03, Agarwal’05</a:t>
            </a:r>
            <a:r>
              <a:rPr lang="en-US" sz="1800" dirty="0" smtClean="0">
                <a:solidFill>
                  <a:srgbClr val="7030A0"/>
                </a:solidFill>
              </a:rPr>
              <a:t>]</a:t>
            </a:r>
            <a:endParaRPr lang="en-US" dirty="0" smtClean="0"/>
          </a:p>
        </p:txBody>
      </p:sp>
      <p:sp>
        <p:nvSpPr>
          <p:cNvPr id="9" name="Slide Number Placeholder 8"/>
          <p:cNvSpPr>
            <a:spLocks noGrp="1"/>
          </p:cNvSpPr>
          <p:nvPr>
            <p:ph type="sldNum" sz="quarter" idx="12"/>
          </p:nvPr>
        </p:nvSpPr>
        <p:spPr/>
        <p:txBody>
          <a:bodyPr/>
          <a:lstStyle/>
          <a:p>
            <a:fld id="{0A79A3A1-7B42-CD4C-B216-A98242FD0A3D}" type="slidenum">
              <a:rPr lang="en-US" smtClean="0"/>
              <a:t>10</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046" y="4695536"/>
            <a:ext cx="1529622" cy="1492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344" y="4763377"/>
            <a:ext cx="1935126" cy="1356818"/>
          </a:xfrm>
          <a:prstGeom prst="rect">
            <a:avLst/>
          </a:prstGeom>
        </p:spPr>
      </p:pic>
      <p:sp>
        <p:nvSpPr>
          <p:cNvPr id="5" name="TextBox 4"/>
          <p:cNvSpPr txBox="1"/>
          <p:nvPr/>
        </p:nvSpPr>
        <p:spPr>
          <a:xfrm flipH="1">
            <a:off x="4646428" y="3937168"/>
            <a:ext cx="4072270" cy="769441"/>
          </a:xfrm>
          <a:prstGeom prst="rect">
            <a:avLst/>
          </a:prstGeom>
          <a:noFill/>
        </p:spPr>
        <p:txBody>
          <a:bodyPr wrap="square" rtlCol="0">
            <a:spAutoFit/>
          </a:bodyPr>
          <a:lstStyle/>
          <a:p>
            <a:pPr marL="742950" lvl="1" indent="-285750">
              <a:buFont typeface="Arial" charset="0"/>
              <a:buChar char="•"/>
            </a:pPr>
            <a:r>
              <a:rPr lang="en-US" sz="2400" dirty="0"/>
              <a:t>Video </a:t>
            </a:r>
            <a:r>
              <a:rPr lang="en-US" sz="2400" dirty="0" smtClean="0"/>
              <a:t>surveillances</a:t>
            </a:r>
          </a:p>
          <a:p>
            <a:pPr lvl="1"/>
            <a:r>
              <a:rPr lang="en-US" sz="2000" dirty="0" smtClean="0">
                <a:solidFill>
                  <a:srgbClr val="7030A0"/>
                </a:solidFill>
              </a:rPr>
              <a:t>[</a:t>
            </a:r>
            <a:r>
              <a:rPr lang="en-US" sz="2000" dirty="0">
                <a:solidFill>
                  <a:srgbClr val="7030A0"/>
                </a:solidFill>
              </a:rPr>
              <a:t>Ivanov’99, Pokrajac’07]</a:t>
            </a:r>
            <a:r>
              <a:rPr lang="en-US" sz="2000" dirty="0"/>
              <a:t> </a:t>
            </a:r>
          </a:p>
        </p:txBody>
      </p:sp>
    </p:spTree>
    <p:extLst>
      <p:ext uri="{BB962C8B-B14F-4D97-AF65-F5344CB8AC3E}">
        <p14:creationId xmlns:p14="http://schemas.microsoft.com/office/powerpoint/2010/main" val="21367527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59" y="-143987"/>
            <a:ext cx="9027041" cy="1325563"/>
          </a:xfrm>
        </p:spPr>
        <p:txBody>
          <a:bodyPr/>
          <a:lstStyle/>
          <a:p>
            <a:r>
              <a:rPr lang="en-US" dirty="0" smtClean="0"/>
              <a:t>Approach - </a:t>
            </a:r>
            <a:r>
              <a:rPr lang="en-US" dirty="0"/>
              <a:t>Weighting </a:t>
            </a:r>
            <a:r>
              <a:rPr lang="en-US" dirty="0" smtClean="0"/>
              <a:t>functions</a:t>
            </a:r>
            <a:endParaRPr lang="en-US" dirty="0"/>
          </a:p>
        </p:txBody>
      </p:sp>
      <p:sp>
        <p:nvSpPr>
          <p:cNvPr id="3" name="Content Placeholder 2"/>
          <p:cNvSpPr>
            <a:spLocks noGrp="1"/>
          </p:cNvSpPr>
          <p:nvPr>
            <p:ph idx="1"/>
          </p:nvPr>
        </p:nvSpPr>
        <p:spPr>
          <a:xfrm>
            <a:off x="212649" y="1435395"/>
            <a:ext cx="8739963" cy="2753833"/>
          </a:xfrm>
        </p:spPr>
        <p:txBody>
          <a:bodyPr>
            <a:normAutofit/>
          </a:bodyPr>
          <a:lstStyle/>
          <a:p>
            <a:r>
              <a:rPr lang="en-US" sz="2400" dirty="0" smtClean="0"/>
              <a:t>Raw typicality / </a:t>
            </a:r>
            <a:r>
              <a:rPr lang="en-US" sz="2400" dirty="0" err="1" smtClean="0"/>
              <a:t>atypicality</a:t>
            </a:r>
            <a:r>
              <a:rPr lang="en-US" sz="2400" dirty="0" smtClean="0"/>
              <a:t> </a:t>
            </a:r>
          </a:p>
          <a:p>
            <a:pPr lvl="1"/>
            <a:r>
              <a:rPr lang="en-US" sz="2000" dirty="0" smtClean="0"/>
              <a:t>Probability of being normal vs. abnormal </a:t>
            </a:r>
          </a:p>
          <a:p>
            <a:r>
              <a:rPr lang="en-US" sz="2400" dirty="0" smtClean="0"/>
              <a:t>Class-specific typicality/</a:t>
            </a:r>
            <a:r>
              <a:rPr lang="en-US" sz="2400" dirty="0" err="1" smtClean="0"/>
              <a:t>atypicality</a:t>
            </a:r>
            <a:r>
              <a:rPr lang="en-US" sz="2400" dirty="0" smtClean="0"/>
              <a:t> </a:t>
            </a:r>
          </a:p>
          <a:p>
            <a:pPr lvl="1"/>
            <a:r>
              <a:rPr lang="en-US" sz="2000" dirty="0" smtClean="0"/>
              <a:t>Defined, when samples are taken from one category</a:t>
            </a:r>
          </a:p>
          <a:p>
            <a:r>
              <a:rPr lang="en-US" sz="2400" dirty="0" smtClean="0"/>
              <a:t>Logarithmic </a:t>
            </a:r>
            <a:r>
              <a:rPr lang="en-US" sz="2400" dirty="0"/>
              <a:t>score of </a:t>
            </a:r>
            <a:r>
              <a:rPr lang="en-US" sz="2400" dirty="0" smtClean="0"/>
              <a:t> (class-specific) typicality </a:t>
            </a:r>
          </a:p>
          <a:p>
            <a:pPr lvl="1"/>
            <a:r>
              <a:rPr lang="en-US" sz="2000" dirty="0" smtClean="0"/>
              <a:t>To allow more smooth weighting of sampling. It also can level the noise involved in typicality estimation </a:t>
            </a:r>
          </a:p>
          <a:p>
            <a:pPr lvl="1"/>
            <a:endParaRPr lang="en-US" sz="2000" dirty="0"/>
          </a:p>
          <a:p>
            <a:endParaRPr lang="en-US" sz="2400" dirty="0" smtClean="0"/>
          </a:p>
          <a:p>
            <a:endParaRPr lang="en-US" sz="2400" dirty="0"/>
          </a:p>
        </p:txBody>
      </p:sp>
      <p:sp>
        <p:nvSpPr>
          <p:cNvPr id="6" name="Slide Number Placeholder 5"/>
          <p:cNvSpPr>
            <a:spLocks noGrp="1"/>
          </p:cNvSpPr>
          <p:nvPr>
            <p:ph type="sldNum" sz="quarter" idx="12"/>
          </p:nvPr>
        </p:nvSpPr>
        <p:spPr/>
        <p:txBody>
          <a:bodyPr/>
          <a:lstStyle/>
          <a:p>
            <a:fld id="{0A79A3A1-7B42-CD4C-B216-A98242FD0A3D}" type="slidenum">
              <a:rPr lang="en-US" smtClean="0"/>
              <a:t>100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520" y="4077476"/>
            <a:ext cx="2648315" cy="2162495"/>
          </a:xfrm>
          <a:prstGeom prst="rect">
            <a:avLst/>
          </a:prstGeom>
        </p:spPr>
      </p:pic>
      <p:sp>
        <p:nvSpPr>
          <p:cNvPr id="5" name="TextBox 4"/>
          <p:cNvSpPr txBox="1"/>
          <p:nvPr/>
        </p:nvSpPr>
        <p:spPr>
          <a:xfrm>
            <a:off x="1091965" y="4646428"/>
            <a:ext cx="45719" cy="369332"/>
          </a:xfrm>
          <a:prstGeom prst="rect">
            <a:avLst/>
          </a:prstGeom>
          <a:noFill/>
        </p:spPr>
        <p:txBody>
          <a:bodyPr wrap="square" rtlCol="0">
            <a:spAutoFit/>
          </a:bodyPr>
          <a:lstStyle/>
          <a:p>
            <a:endParaRPr lang="en-US" dirty="0"/>
          </a:p>
        </p:txBody>
      </p:sp>
      <p:sp>
        <p:nvSpPr>
          <p:cNvPr id="9" name="TextBox 8"/>
          <p:cNvSpPr txBox="1"/>
          <p:nvPr/>
        </p:nvSpPr>
        <p:spPr>
          <a:xfrm>
            <a:off x="300789" y="4189228"/>
            <a:ext cx="5209954" cy="1938992"/>
          </a:xfrm>
          <a:prstGeom prst="rect">
            <a:avLst/>
          </a:prstGeom>
          <a:noFill/>
        </p:spPr>
        <p:txBody>
          <a:bodyPr wrap="square" rtlCol="0">
            <a:spAutoFit/>
          </a:bodyPr>
          <a:lstStyle/>
          <a:p>
            <a:pPr marL="342900" indent="-342900">
              <a:buFont typeface="Arial" charset="0"/>
              <a:buChar char="•"/>
            </a:pPr>
            <a:r>
              <a:rPr lang="en-US" sz="2000" dirty="0"/>
              <a:t>Even-degree Polynomials</a:t>
            </a:r>
          </a:p>
          <a:p>
            <a:pPr marL="800100" lvl="1" indent="-342900">
              <a:buFont typeface="Arial" charset="0"/>
              <a:buChar char="•"/>
            </a:pPr>
            <a:r>
              <a:rPr lang="en-US" sz="2000" dirty="0"/>
              <a:t>To emphasize on both normal and abnormal samples</a:t>
            </a:r>
          </a:p>
          <a:p>
            <a:pPr marL="800100" lvl="1" indent="-342900">
              <a:buFont typeface="Arial" charset="0"/>
              <a:buChar char="•"/>
            </a:pPr>
            <a:r>
              <a:rPr lang="en-US" sz="2000" dirty="0"/>
              <a:t>Suitable for hybrid model, where typicality is as important as </a:t>
            </a:r>
            <a:r>
              <a:rPr lang="en-US" sz="2000" dirty="0" err="1"/>
              <a:t>atypicality</a:t>
            </a:r>
            <a:r>
              <a:rPr lang="en-US" sz="2000" dirty="0"/>
              <a:t> (discriminative)</a:t>
            </a:r>
          </a:p>
        </p:txBody>
      </p:sp>
      <p:sp>
        <p:nvSpPr>
          <p:cNvPr id="10" name="Footer Placeholder 9"/>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77640647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48"/>
            <a:ext cx="8888819" cy="1325563"/>
          </a:xfrm>
        </p:spPr>
        <p:txBody>
          <a:bodyPr/>
          <a:lstStyle/>
          <a:p>
            <a:r>
              <a:rPr lang="en-US"/>
              <a:t>Approach - Weighting functions</a:t>
            </a:r>
          </a:p>
        </p:txBody>
      </p:sp>
      <p:sp>
        <p:nvSpPr>
          <p:cNvPr id="3" name="Content Placeholder 2"/>
          <p:cNvSpPr>
            <a:spLocks noGrp="1"/>
          </p:cNvSpPr>
          <p:nvPr>
            <p:ph idx="1"/>
          </p:nvPr>
        </p:nvSpPr>
        <p:spPr>
          <a:xfrm>
            <a:off x="404701" y="1772462"/>
            <a:ext cx="8334597" cy="4351338"/>
          </a:xfrm>
        </p:spPr>
        <p:txBody>
          <a:bodyPr>
            <a:normAutofit/>
          </a:bodyPr>
          <a:lstStyle/>
          <a:p>
            <a:pPr lvl="1"/>
            <a:endParaRPr lang="en-US" sz="2800" dirty="0"/>
          </a:p>
          <a:p>
            <a:r>
              <a:rPr lang="en-US" sz="3200" dirty="0" smtClean="0"/>
              <a:t>Internal scores of typicality </a:t>
            </a:r>
          </a:p>
          <a:p>
            <a:pPr lvl="1"/>
            <a:r>
              <a:rPr lang="en-US" sz="2800" dirty="0" smtClean="0"/>
              <a:t>Entropy of the output of the layers of CNN resembles human’s opinions about the typicality </a:t>
            </a:r>
            <a:r>
              <a:rPr lang="en-US" sz="1800" dirty="0" smtClean="0">
                <a:solidFill>
                  <a:srgbClr val="3C1659"/>
                </a:solidFill>
              </a:rPr>
              <a:t>[Lake et al’15]</a:t>
            </a:r>
            <a:endParaRPr lang="en-US" sz="2800" dirty="0" smtClean="0">
              <a:solidFill>
                <a:srgbClr val="3C1659"/>
              </a:solidFill>
            </a:endParaRPr>
          </a:p>
          <a:p>
            <a:pPr lvl="1"/>
            <a:r>
              <a:rPr lang="en-US" sz="2800" dirty="0" smtClean="0"/>
              <a:t>We used these scores to re-train the same CNN</a:t>
            </a:r>
          </a:p>
        </p:txBody>
      </p:sp>
      <p:sp>
        <p:nvSpPr>
          <p:cNvPr id="6" name="Slide Number Placeholder 5"/>
          <p:cNvSpPr>
            <a:spLocks noGrp="1"/>
          </p:cNvSpPr>
          <p:nvPr>
            <p:ph type="sldNum" sz="quarter" idx="12"/>
          </p:nvPr>
        </p:nvSpPr>
        <p:spPr/>
        <p:txBody>
          <a:bodyPr/>
          <a:lstStyle/>
          <a:p>
            <a:fld id="{0A79A3A1-7B42-CD4C-B216-A98242FD0A3D}" type="slidenum">
              <a:rPr lang="en-US" smtClean="0"/>
              <a:t>101</a:t>
            </a:fld>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5780839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A79A3A1-7B42-CD4C-B216-A98242FD0A3D}" type="slidenum">
              <a:rPr lang="en-US" smtClean="0"/>
              <a:t>102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10" y="166621"/>
            <a:ext cx="8298180" cy="5993130"/>
          </a:xfrm>
          <a:prstGeom prst="rect">
            <a:avLst/>
          </a:prstGeom>
        </p:spPr>
      </p:pic>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550306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224613" y="1690689"/>
            <a:ext cx="8823694" cy="4351338"/>
          </a:xfrm>
        </p:spPr>
        <p:txBody>
          <a:bodyPr>
            <a:normAutofit/>
          </a:bodyPr>
          <a:lstStyle/>
          <a:p>
            <a:r>
              <a:rPr lang="en-US" dirty="0" smtClean="0"/>
              <a:t>Prototype theory in psychology </a:t>
            </a:r>
            <a:r>
              <a:rPr lang="en-US" sz="1800" dirty="0" smtClean="0">
                <a:solidFill>
                  <a:srgbClr val="7030A0"/>
                </a:solidFill>
              </a:rPr>
              <a:t>[Feldman’00</a:t>
            </a:r>
            <a:r>
              <a:rPr lang="en-US" sz="1800" dirty="0">
                <a:solidFill>
                  <a:srgbClr val="7030A0"/>
                </a:solidFill>
              </a:rPr>
              <a:t>;</a:t>
            </a:r>
            <a:r>
              <a:rPr lang="en-US" sz="1800" dirty="0" smtClean="0">
                <a:solidFill>
                  <a:srgbClr val="7030A0"/>
                </a:solidFill>
              </a:rPr>
              <a:t> Feldman’03; Kamp&amp; Partee’95; </a:t>
            </a:r>
            <a:r>
              <a:rPr lang="en-US" sz="1800" dirty="0" err="1" smtClean="0">
                <a:solidFill>
                  <a:srgbClr val="7030A0"/>
                </a:solidFill>
              </a:rPr>
              <a:t>Osherson</a:t>
            </a:r>
            <a:r>
              <a:rPr lang="en-US" sz="1800" dirty="0" smtClean="0">
                <a:solidFill>
                  <a:srgbClr val="7030A0"/>
                </a:solidFill>
              </a:rPr>
              <a:t>&amp; Smith’81; </a:t>
            </a:r>
            <a:r>
              <a:rPr lang="en-US" sz="1800" dirty="0" err="1" smtClean="0">
                <a:solidFill>
                  <a:srgbClr val="7030A0"/>
                </a:solidFill>
              </a:rPr>
              <a:t>Rosch</a:t>
            </a:r>
            <a:r>
              <a:rPr lang="en-US" sz="1800" dirty="0" smtClean="0">
                <a:solidFill>
                  <a:srgbClr val="7030A0"/>
                </a:solidFill>
              </a:rPr>
              <a:t> </a:t>
            </a:r>
            <a:r>
              <a:rPr lang="en-US" sz="1800" dirty="0">
                <a:solidFill>
                  <a:srgbClr val="7030A0"/>
                </a:solidFill>
              </a:rPr>
              <a:t>and </a:t>
            </a:r>
            <a:r>
              <a:rPr lang="en-US" sz="1800" dirty="0" smtClean="0">
                <a:solidFill>
                  <a:srgbClr val="7030A0"/>
                </a:solidFill>
              </a:rPr>
              <a:t>Mervis‘75</a:t>
            </a:r>
            <a:r>
              <a:rPr lang="en-US" sz="1800" dirty="0">
                <a:solidFill>
                  <a:srgbClr val="7030A0"/>
                </a:solidFill>
              </a:rPr>
              <a:t>; </a:t>
            </a:r>
            <a:r>
              <a:rPr lang="en-US" sz="1800" dirty="0" err="1">
                <a:solidFill>
                  <a:srgbClr val="7030A0"/>
                </a:solidFill>
              </a:rPr>
              <a:t>Keselman</a:t>
            </a:r>
            <a:r>
              <a:rPr lang="en-US" sz="1800" dirty="0">
                <a:solidFill>
                  <a:srgbClr val="7030A0"/>
                </a:solidFill>
              </a:rPr>
              <a:t> and </a:t>
            </a:r>
            <a:r>
              <a:rPr lang="en-US" sz="1800" dirty="0" smtClean="0">
                <a:solidFill>
                  <a:srgbClr val="7030A0"/>
                </a:solidFill>
              </a:rPr>
              <a:t>Dickinson’05]</a:t>
            </a:r>
          </a:p>
          <a:p>
            <a:endParaRPr lang="en-US" sz="1800" dirty="0">
              <a:solidFill>
                <a:srgbClr val="7030A0"/>
              </a:solidFill>
            </a:endParaRPr>
          </a:p>
          <a:p>
            <a:r>
              <a:rPr lang="en-US" dirty="0"/>
              <a:t>Memorability </a:t>
            </a:r>
            <a:r>
              <a:rPr lang="en-US" sz="1800" dirty="0">
                <a:solidFill>
                  <a:srgbClr val="7030A0"/>
                </a:solidFill>
              </a:rPr>
              <a:t>[Isoal’13]</a:t>
            </a:r>
            <a:r>
              <a:rPr lang="en-US" dirty="0"/>
              <a:t> , Saliency Detection </a:t>
            </a:r>
            <a:r>
              <a:rPr lang="en-US" sz="1800" dirty="0">
                <a:solidFill>
                  <a:srgbClr val="7030A0"/>
                </a:solidFill>
              </a:rPr>
              <a:t>[Judd’09]</a:t>
            </a:r>
            <a:r>
              <a:rPr lang="en-US" dirty="0"/>
              <a:t>, Human Attention </a:t>
            </a:r>
            <a:r>
              <a:rPr lang="en-US" sz="1800" dirty="0">
                <a:solidFill>
                  <a:srgbClr val="7030A0"/>
                </a:solidFill>
              </a:rPr>
              <a:t>[Murphy’02]</a:t>
            </a:r>
            <a:endParaRPr lang="en-US" dirty="0">
              <a:solidFill>
                <a:srgbClr val="7030A0"/>
              </a:solidFill>
            </a:endParaRPr>
          </a:p>
          <a:p>
            <a:endParaRPr lang="en-US" dirty="0" smtClean="0"/>
          </a:p>
          <a:p>
            <a:pPr>
              <a:buFont typeface="Wingdings" charset="2"/>
              <a:buChar char="Ø"/>
            </a:pPr>
            <a:r>
              <a:rPr lang="en-US" dirty="0" smtClean="0"/>
              <a:t>Focus of this thesis is on </a:t>
            </a:r>
            <a:r>
              <a:rPr lang="en-US" b="1" dirty="0" smtClean="0"/>
              <a:t>finding abnormalities</a:t>
            </a:r>
            <a:r>
              <a:rPr lang="en-US" dirty="0" smtClean="0"/>
              <a:t> in </a:t>
            </a:r>
            <a:r>
              <a:rPr lang="en-US" b="1" dirty="0" smtClean="0"/>
              <a:t>generic images</a:t>
            </a:r>
            <a:r>
              <a:rPr lang="en-US" dirty="0" smtClean="0"/>
              <a:t> that can be found everywhere. </a:t>
            </a:r>
            <a:endParaRPr lang="en-US" dirty="0"/>
          </a:p>
        </p:txBody>
      </p:sp>
      <p:sp>
        <p:nvSpPr>
          <p:cNvPr id="9" name="Slide Number Placeholder 8"/>
          <p:cNvSpPr>
            <a:spLocks noGrp="1"/>
          </p:cNvSpPr>
          <p:nvPr>
            <p:ph type="sldNum" sz="quarter" idx="12"/>
          </p:nvPr>
        </p:nvSpPr>
        <p:spPr/>
        <p:txBody>
          <a:bodyPr/>
          <a:lstStyle/>
          <a:p>
            <a:fld id="{0A79A3A1-7B42-CD4C-B216-A98242FD0A3D}" type="slidenum">
              <a:rPr lang="en-US" smtClean="0"/>
              <a:t>11</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6226720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0230" y="1771370"/>
            <a:ext cx="6004819" cy="4390375"/>
          </a:xfrm>
        </p:spPr>
        <p:txBody>
          <a:bodyPr>
            <a:normAutofit fontScale="92500"/>
          </a:bodyPr>
          <a:lstStyle/>
          <a:p>
            <a:pPr>
              <a:lnSpc>
                <a:spcPct val="120000"/>
              </a:lnSpc>
            </a:pPr>
            <a:r>
              <a:rPr lang="en-US" b="1" u="sng" dirty="0" smtClean="0"/>
              <a:t>What </a:t>
            </a:r>
            <a:r>
              <a:rPr lang="en-US" dirty="0" smtClean="0"/>
              <a:t>is abnormal object/image?</a:t>
            </a:r>
          </a:p>
          <a:p>
            <a:pPr lvl="1">
              <a:lnSpc>
                <a:spcPct val="120000"/>
              </a:lnSpc>
            </a:pPr>
            <a:r>
              <a:rPr lang="en-US" dirty="0" smtClean="0"/>
              <a:t>Not a well-agreed answer. </a:t>
            </a:r>
          </a:p>
          <a:p>
            <a:pPr>
              <a:lnSpc>
                <a:spcPct val="120000"/>
              </a:lnSpc>
            </a:pPr>
            <a:r>
              <a:rPr lang="en-US" b="1" u="sng" dirty="0" smtClean="0"/>
              <a:t>What</a:t>
            </a:r>
            <a:r>
              <a:rPr lang="en-US" dirty="0" smtClean="0"/>
              <a:t> makes an object/image  look strange?</a:t>
            </a:r>
          </a:p>
          <a:p>
            <a:pPr lvl="1">
              <a:lnSpc>
                <a:spcPct val="120000"/>
              </a:lnSpc>
            </a:pPr>
            <a:r>
              <a:rPr lang="en-US" dirty="0" smtClean="0"/>
              <a:t>Shape, parts, texture. </a:t>
            </a:r>
            <a:endParaRPr lang="en-US" b="1" u="sng" dirty="0" smtClean="0"/>
          </a:p>
          <a:p>
            <a:pPr>
              <a:lnSpc>
                <a:spcPct val="120000"/>
              </a:lnSpc>
            </a:pPr>
            <a:r>
              <a:rPr lang="en-US" b="1" u="sng" dirty="0" smtClean="0"/>
              <a:t>Why</a:t>
            </a:r>
            <a:r>
              <a:rPr lang="en-US" dirty="0" smtClean="0"/>
              <a:t> abnormality happens?</a:t>
            </a:r>
          </a:p>
          <a:p>
            <a:pPr lvl="1">
              <a:lnSpc>
                <a:spcPct val="120000"/>
              </a:lnSpc>
            </a:pPr>
            <a:r>
              <a:rPr lang="en-US" dirty="0" smtClean="0"/>
              <a:t>Unexpected context, relative size, strange location. </a:t>
            </a:r>
          </a:p>
          <a:p>
            <a:pPr lvl="1">
              <a:lnSpc>
                <a:spcPct val="120000"/>
              </a:lnSpc>
            </a:pP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1415497108"/>
              </p:ext>
            </p:extLst>
          </p:nvPr>
        </p:nvGraphicFramePr>
        <p:xfrm>
          <a:off x="6115049" y="1136954"/>
          <a:ext cx="2328836" cy="5219397"/>
        </p:xfrm>
        <a:graphic>
          <a:graphicData uri="http://schemas.openxmlformats.org/drawingml/2006/table">
            <a:tbl>
              <a:tblPr firstRow="1" bandRow="1">
                <a:tableStyleId>{5C22544A-7EE6-4342-B048-85BDC9FD1C3A}</a:tableStyleId>
              </a:tblPr>
              <a:tblGrid>
                <a:gridCol w="2328836"/>
              </a:tblGrid>
              <a:tr h="1428032">
                <a:tc>
                  <a:txBody>
                    <a:bodyPr/>
                    <a:lstStyle/>
                    <a:p>
                      <a:endParaRPr lang="en-US" dirty="0"/>
                    </a:p>
                  </a:txBody>
                  <a:tcPr>
                    <a:blipFill rotWithShape="1">
                      <a:blip r:embed="rId3"/>
                      <a:stretch>
                        <a:fillRect/>
                      </a:stretch>
                    </a:blipFill>
                  </a:tcPr>
                </a:tc>
              </a:tr>
              <a:tr h="1836163">
                <a:tc>
                  <a:txBody>
                    <a:bodyPr/>
                    <a:lstStyle/>
                    <a:p>
                      <a:endParaRPr lang="en-US" dirty="0"/>
                    </a:p>
                  </a:txBody>
                  <a:tcPr>
                    <a:blipFill rotWithShape="1">
                      <a:blip r:embed="rId4"/>
                      <a:stretch>
                        <a:fillRect/>
                      </a:stretch>
                    </a:blipFill>
                  </a:tcPr>
                </a:tc>
              </a:tr>
              <a:tr h="1955202">
                <a:tc>
                  <a:txBody>
                    <a:bodyPr/>
                    <a:lstStyle/>
                    <a:p>
                      <a:endParaRPr lang="en-US" dirty="0"/>
                    </a:p>
                  </a:txBody>
                  <a:tcPr>
                    <a:blipFill rotWithShape="1">
                      <a:blip r:embed="rId5"/>
                      <a:stretch>
                        <a:fillRect/>
                      </a:stretch>
                    </a:blipFill>
                  </a:tcPr>
                </a:tc>
              </a:tr>
            </a:tbl>
          </a:graphicData>
        </a:graphic>
      </p:graphicFrame>
      <p:sp>
        <p:nvSpPr>
          <p:cNvPr id="8" name="Title 1"/>
          <p:cNvSpPr txBox="1">
            <a:spLocks/>
          </p:cNvSpPr>
          <p:nvPr/>
        </p:nvSpPr>
        <p:spPr>
          <a:xfrm>
            <a:off x="628650" y="184891"/>
            <a:ext cx="7886700" cy="1325563"/>
          </a:xfrm>
          <a:prstGeom prst="rect">
            <a:avLst/>
          </a:prstGeom>
          <a:effectLst>
            <a:softEdge rad="635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Problem Definition </a:t>
            </a:r>
            <a:endParaRPr lang="en-US" dirty="0"/>
          </a:p>
        </p:txBody>
      </p:sp>
      <p:sp>
        <p:nvSpPr>
          <p:cNvPr id="11" name="Slide Number Placeholder 10"/>
          <p:cNvSpPr>
            <a:spLocks noGrp="1"/>
          </p:cNvSpPr>
          <p:nvPr>
            <p:ph type="sldNum" sz="quarter" idx="12"/>
          </p:nvPr>
        </p:nvSpPr>
        <p:spPr/>
        <p:txBody>
          <a:bodyPr/>
          <a:lstStyle/>
          <a:p>
            <a:fld id="{0A79A3A1-7B42-CD4C-B216-A98242FD0A3D}" type="slidenum">
              <a:rPr lang="en-US" smtClean="0"/>
              <a:t>12</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933553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86349"/>
            <a:ext cx="7886700" cy="1325563"/>
          </a:xfrm>
        </p:spPr>
        <p:txBody>
          <a:bodyPr>
            <a:normAutofit/>
          </a:bodyPr>
          <a:lstStyle/>
          <a:p>
            <a:pPr algn="ctr"/>
            <a:r>
              <a:rPr lang="en-US" sz="4800" dirty="0" smtClean="0"/>
              <a:t>Data Collection</a:t>
            </a:r>
            <a:endParaRPr lang="en-US" sz="4800" dirty="0"/>
          </a:p>
        </p:txBody>
      </p:sp>
      <p:sp>
        <p:nvSpPr>
          <p:cNvPr id="9" name="Slide Number Placeholder 8"/>
          <p:cNvSpPr>
            <a:spLocks noGrp="1"/>
          </p:cNvSpPr>
          <p:nvPr>
            <p:ph type="sldNum" sz="quarter" idx="12"/>
          </p:nvPr>
        </p:nvSpPr>
        <p:spPr/>
        <p:txBody>
          <a:bodyPr/>
          <a:lstStyle/>
          <a:p>
            <a:fld id="{0A79A3A1-7B42-CD4C-B216-A98242FD0A3D}" type="slidenum">
              <a:rPr lang="en-US" smtClean="0"/>
              <a:t>13</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7760867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Vertical Scroll 16"/>
          <p:cNvSpPr/>
          <p:nvPr/>
        </p:nvSpPr>
        <p:spPr>
          <a:xfrm>
            <a:off x="364706" y="759341"/>
            <a:ext cx="3567113" cy="2603500"/>
          </a:xfrm>
          <a:prstGeom prst="verticalScroll">
            <a:avLst>
              <a:gd name="adj" fmla="val 6550"/>
            </a:avLst>
          </a:prstGeom>
          <a:solidFill>
            <a:schemeClr val="bg1"/>
          </a:solidFill>
          <a:ln w="1905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latin typeface="Avenir Book"/>
              <a:cs typeface="Avenir Book"/>
            </a:endParaRPr>
          </a:p>
        </p:txBody>
      </p:sp>
      <p:sp>
        <p:nvSpPr>
          <p:cNvPr id="18" name="TextBox 17"/>
          <p:cNvSpPr txBox="1"/>
          <p:nvPr/>
        </p:nvSpPr>
        <p:spPr>
          <a:xfrm>
            <a:off x="679369" y="1162318"/>
            <a:ext cx="1512887" cy="1323439"/>
          </a:xfrm>
          <a:prstGeom prst="rect">
            <a:avLst/>
          </a:prstGeom>
          <a:noFill/>
        </p:spPr>
        <p:txBody>
          <a:bodyPr>
            <a:spAutoFit/>
          </a:bodyPr>
          <a:lstStyle/>
          <a:p>
            <a:pPr>
              <a:defRPr/>
            </a:pPr>
            <a:r>
              <a:rPr lang="en-US" sz="2000" dirty="0">
                <a:latin typeface="Avenir Book"/>
                <a:cs typeface="Avenir Book"/>
              </a:rPr>
              <a:t>Abnormal </a:t>
            </a:r>
          </a:p>
          <a:p>
            <a:pPr>
              <a:defRPr/>
            </a:pPr>
            <a:r>
              <a:rPr lang="en-US" sz="2000" dirty="0">
                <a:latin typeface="Avenir Book"/>
                <a:cs typeface="Avenir Book"/>
              </a:rPr>
              <a:t>Weird</a:t>
            </a:r>
          </a:p>
          <a:p>
            <a:pPr>
              <a:defRPr/>
            </a:pPr>
            <a:r>
              <a:rPr lang="en-US" sz="2000" dirty="0">
                <a:latin typeface="Avenir Book"/>
                <a:cs typeface="Avenir Book"/>
              </a:rPr>
              <a:t>Strange</a:t>
            </a:r>
          </a:p>
          <a:p>
            <a:pPr>
              <a:defRPr/>
            </a:pPr>
            <a:r>
              <a:rPr lang="en-US" sz="2000" dirty="0">
                <a:latin typeface="Avenir Book"/>
                <a:cs typeface="Avenir Book"/>
              </a:rPr>
              <a:t>Atypical</a:t>
            </a:r>
          </a:p>
        </p:txBody>
      </p:sp>
      <p:sp>
        <p:nvSpPr>
          <p:cNvPr id="19" name="Right Brace 18"/>
          <p:cNvSpPr/>
          <p:nvPr/>
        </p:nvSpPr>
        <p:spPr>
          <a:xfrm>
            <a:off x="2003425" y="998538"/>
            <a:ext cx="403225" cy="1565275"/>
          </a:xfrm>
          <a:prstGeom prst="rightBrace">
            <a:avLst/>
          </a:prstGeom>
          <a:noFill/>
          <a:ln>
            <a:solidFill>
              <a:srgbClr val="80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600">
              <a:latin typeface="Avenir Book"/>
              <a:cs typeface="Avenir Book"/>
            </a:endParaRPr>
          </a:p>
        </p:txBody>
      </p:sp>
      <p:sp>
        <p:nvSpPr>
          <p:cNvPr id="20" name="TextBox 9"/>
          <p:cNvSpPr txBox="1">
            <a:spLocks noChangeArrowheads="1"/>
          </p:cNvSpPr>
          <p:nvPr/>
        </p:nvSpPr>
        <p:spPr bwMode="auto">
          <a:xfrm>
            <a:off x="2406476" y="979172"/>
            <a:ext cx="1481137"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Calibri" charset="0"/>
                <a:ea typeface="ＭＳ Ｐゴシック" charset="0"/>
                <a:cs typeface="ＭＳ Ｐゴシック" charset="0"/>
              </a:defRPr>
            </a:lvl1pPr>
            <a:lvl2pPr marL="742950" indent="-285750" eaLnBrk="0" hangingPunct="0">
              <a:defRPr sz="8600">
                <a:solidFill>
                  <a:schemeClr val="tx1"/>
                </a:solidFill>
                <a:latin typeface="Calibri" charset="0"/>
                <a:ea typeface="ＭＳ Ｐゴシック" charset="0"/>
              </a:defRPr>
            </a:lvl2pPr>
            <a:lvl3pPr marL="1143000" indent="-228600" eaLnBrk="0" hangingPunct="0">
              <a:defRPr sz="8600">
                <a:solidFill>
                  <a:schemeClr val="tx1"/>
                </a:solidFill>
                <a:latin typeface="Calibri" charset="0"/>
                <a:ea typeface="ＭＳ Ｐゴシック" charset="0"/>
              </a:defRPr>
            </a:lvl3pPr>
            <a:lvl4pPr marL="1600200" indent="-228600" eaLnBrk="0" hangingPunct="0">
              <a:defRPr sz="8600">
                <a:solidFill>
                  <a:schemeClr val="tx1"/>
                </a:solidFill>
                <a:latin typeface="Calibri" charset="0"/>
                <a:ea typeface="ＭＳ Ｐゴシック" charset="0"/>
              </a:defRPr>
            </a:lvl4pPr>
            <a:lvl5pPr marL="2057400" indent="-228600" eaLnBrk="0" hangingPunct="0">
              <a:defRPr sz="8600">
                <a:solidFill>
                  <a:schemeClr val="tx1"/>
                </a:solidFill>
                <a:latin typeface="Calibri"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Calibri"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Calibri"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Calibri"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Calibri" charset="0"/>
                <a:ea typeface="ＭＳ Ｐゴシック" charset="0"/>
              </a:defRPr>
            </a:lvl9pPr>
          </a:lstStyle>
          <a:p>
            <a:pPr eaLnBrk="1" hangingPunct="1">
              <a:defRPr/>
            </a:pPr>
            <a:r>
              <a:rPr lang="en-US" sz="2000" dirty="0" smtClean="0">
                <a:latin typeface="Avenir Book"/>
                <a:cs typeface="Avenir Book"/>
              </a:rPr>
              <a:t>Object                class  +names</a:t>
            </a:r>
          </a:p>
          <a:p>
            <a:pPr eaLnBrk="1" hangingPunct="1">
              <a:defRPr/>
            </a:pPr>
            <a:r>
              <a:rPr lang="en-US" sz="2000" dirty="0">
                <a:latin typeface="Avenir Book"/>
                <a:cs typeface="Avenir Book"/>
              </a:rPr>
              <a:t>f</a:t>
            </a:r>
            <a:r>
              <a:rPr lang="en-US" sz="2000" dirty="0" smtClean="0">
                <a:latin typeface="Avenir Book"/>
                <a:cs typeface="Avenir Book"/>
              </a:rPr>
              <a:t>rom </a:t>
            </a:r>
          </a:p>
          <a:p>
            <a:pPr eaLnBrk="1" hangingPunct="1">
              <a:defRPr/>
            </a:pPr>
            <a:r>
              <a:rPr lang="en-US" sz="2000" dirty="0" smtClean="0">
                <a:latin typeface="Avenir Book"/>
                <a:cs typeface="Avenir Book"/>
              </a:rPr>
              <a:t>Pascal</a:t>
            </a:r>
          </a:p>
        </p:txBody>
      </p:sp>
      <p:sp>
        <p:nvSpPr>
          <p:cNvPr id="14342" name="TextBox 20"/>
          <p:cNvSpPr txBox="1">
            <a:spLocks noChangeArrowheads="1"/>
          </p:cNvSpPr>
          <p:nvPr/>
        </p:nvSpPr>
        <p:spPr bwMode="auto">
          <a:xfrm>
            <a:off x="781424" y="2813856"/>
            <a:ext cx="282166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latin typeface="Avenir Book"/>
                <a:cs typeface="Avenir Book"/>
              </a:rPr>
              <a:t>Weird Car, Strange Sofa, etc.</a:t>
            </a:r>
          </a:p>
        </p:txBody>
      </p:sp>
      <p:sp>
        <p:nvSpPr>
          <p:cNvPr id="22" name="Cloud 21"/>
          <p:cNvSpPr/>
          <p:nvPr/>
        </p:nvSpPr>
        <p:spPr>
          <a:xfrm>
            <a:off x="5318125" y="736600"/>
            <a:ext cx="2608263" cy="2519363"/>
          </a:xfrm>
          <a:prstGeom prst="cloud">
            <a:avLst/>
          </a:prstGeom>
          <a:solidFill>
            <a:schemeClr val="bg1"/>
          </a:solidFill>
          <a:ln w="127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latin typeface="Avenir Book"/>
              <a:cs typeface="Avenir Book"/>
            </a:endParaRPr>
          </a:p>
        </p:txBody>
      </p:sp>
      <p:pic>
        <p:nvPicPr>
          <p:cNvPr id="14344" name="Picture 13" descr="Google-Yahoo-Bing.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8360" y="1162318"/>
            <a:ext cx="1423988" cy="152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Cloud 23"/>
          <p:cNvSpPr/>
          <p:nvPr/>
        </p:nvSpPr>
        <p:spPr>
          <a:xfrm>
            <a:off x="415937" y="3910013"/>
            <a:ext cx="2371725" cy="2290762"/>
          </a:xfrm>
          <a:prstGeom prst="cloud">
            <a:avLst/>
          </a:prstGeom>
          <a:solidFill>
            <a:schemeClr val="bg1"/>
          </a:solidFill>
          <a:ln w="12700" cmpd="sng">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latin typeface="Avenir Book"/>
              <a:cs typeface="Avenir Book"/>
            </a:endParaRPr>
          </a:p>
        </p:txBody>
      </p:sp>
      <p:sp>
        <p:nvSpPr>
          <p:cNvPr id="25" name="TextBox 24"/>
          <p:cNvSpPr txBox="1"/>
          <p:nvPr/>
        </p:nvSpPr>
        <p:spPr>
          <a:xfrm>
            <a:off x="906328" y="4330164"/>
            <a:ext cx="1542968" cy="1323439"/>
          </a:xfrm>
          <a:prstGeom prst="rect">
            <a:avLst/>
          </a:prstGeom>
          <a:noFill/>
        </p:spPr>
        <p:txBody>
          <a:bodyPr wrap="none">
            <a:spAutoFit/>
          </a:bodyPr>
          <a:lstStyle/>
          <a:p>
            <a:pPr>
              <a:defRPr/>
            </a:pPr>
            <a:r>
              <a:rPr lang="en-US" sz="2000" dirty="0">
                <a:latin typeface="Avenir Book"/>
                <a:cs typeface="Avenir Book"/>
              </a:rPr>
              <a:t>Pruning:</a:t>
            </a:r>
          </a:p>
          <a:p>
            <a:pPr>
              <a:defRPr/>
            </a:pPr>
            <a:r>
              <a:rPr lang="en-US" sz="2000" dirty="0">
                <a:latin typeface="Avenir Book"/>
                <a:cs typeface="Avenir Book"/>
              </a:rPr>
              <a:t>Low Quality</a:t>
            </a:r>
          </a:p>
          <a:p>
            <a:pPr>
              <a:defRPr/>
            </a:pPr>
            <a:r>
              <a:rPr lang="en-US" sz="2000" dirty="0">
                <a:latin typeface="Avenir Book"/>
                <a:cs typeface="Avenir Book"/>
              </a:rPr>
              <a:t>Duplicity</a:t>
            </a:r>
          </a:p>
          <a:p>
            <a:pPr>
              <a:defRPr/>
            </a:pPr>
            <a:r>
              <a:rPr lang="en-US" sz="2000" dirty="0">
                <a:latin typeface="Avenir Book"/>
                <a:cs typeface="Avenir Book"/>
              </a:rPr>
              <a:t>Irrelevant</a:t>
            </a:r>
          </a:p>
        </p:txBody>
      </p:sp>
      <p:sp>
        <p:nvSpPr>
          <p:cNvPr id="33" name="Chevron 32"/>
          <p:cNvSpPr/>
          <p:nvPr/>
        </p:nvSpPr>
        <p:spPr>
          <a:xfrm>
            <a:off x="3952875" y="1824038"/>
            <a:ext cx="1143000" cy="363537"/>
          </a:xfrm>
          <a:prstGeom prst="chevron">
            <a:avLst/>
          </a:prstGeom>
          <a:solidFill>
            <a:srgbClr val="893E2D">
              <a:alpha val="63000"/>
            </a:srgbClr>
          </a:solidFill>
          <a:ln>
            <a:solidFill>
              <a:srgbClr val="8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tx1"/>
              </a:solidFill>
              <a:latin typeface="Avenir Book"/>
              <a:cs typeface="Avenir Book"/>
            </a:endParaRPr>
          </a:p>
        </p:txBody>
      </p:sp>
      <p:sp>
        <p:nvSpPr>
          <p:cNvPr id="34" name="Chevron 33"/>
          <p:cNvSpPr/>
          <p:nvPr/>
        </p:nvSpPr>
        <p:spPr>
          <a:xfrm>
            <a:off x="3186887" y="4684713"/>
            <a:ext cx="1143536" cy="365125"/>
          </a:xfrm>
          <a:prstGeom prst="chevron">
            <a:avLst/>
          </a:prstGeom>
          <a:solidFill>
            <a:srgbClr val="893E2D">
              <a:alpha val="63000"/>
            </a:srgbClr>
          </a:solidFill>
          <a:ln>
            <a:solidFill>
              <a:srgbClr val="8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tx1"/>
              </a:solidFill>
              <a:latin typeface="Avenir Book"/>
              <a:cs typeface="Avenir Book"/>
            </a:endParaRPr>
          </a:p>
        </p:txBody>
      </p:sp>
      <p:sp>
        <p:nvSpPr>
          <p:cNvPr id="16" name="Rounded Rectangle 15"/>
          <p:cNvSpPr/>
          <p:nvPr/>
        </p:nvSpPr>
        <p:spPr>
          <a:xfrm>
            <a:off x="4455847" y="3878653"/>
            <a:ext cx="4200971" cy="2291030"/>
          </a:xfrm>
          <a:prstGeom prst="roundRect">
            <a:avLst/>
          </a:prstGeom>
          <a:solidFill>
            <a:schemeClr val="bg1"/>
          </a:solid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latin typeface="Avenir Book"/>
              <a:cs typeface="Avenir Book"/>
            </a:endParaRPr>
          </a:p>
        </p:txBody>
      </p:sp>
      <p:sp>
        <p:nvSpPr>
          <p:cNvPr id="21" name="TextBox 17"/>
          <p:cNvSpPr txBox="1">
            <a:spLocks noChangeArrowheads="1"/>
          </p:cNvSpPr>
          <p:nvPr/>
        </p:nvSpPr>
        <p:spPr bwMode="auto">
          <a:xfrm>
            <a:off x="4614626" y="4018006"/>
            <a:ext cx="394072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8600">
                <a:solidFill>
                  <a:schemeClr val="tx1"/>
                </a:solidFill>
                <a:latin typeface="Calibri" charset="0"/>
                <a:ea typeface="ＭＳ Ｐゴシック" charset="0"/>
                <a:cs typeface="ＭＳ Ｐゴシック" charset="0"/>
              </a:defRPr>
            </a:lvl1pPr>
            <a:lvl2pPr marL="742950" indent="-285750" eaLnBrk="0" hangingPunct="0">
              <a:defRPr sz="8600">
                <a:solidFill>
                  <a:schemeClr val="tx1"/>
                </a:solidFill>
                <a:latin typeface="Calibri" charset="0"/>
                <a:ea typeface="ＭＳ Ｐゴシック" charset="0"/>
              </a:defRPr>
            </a:lvl2pPr>
            <a:lvl3pPr marL="1143000" indent="-228600" eaLnBrk="0" hangingPunct="0">
              <a:defRPr sz="8600">
                <a:solidFill>
                  <a:schemeClr val="tx1"/>
                </a:solidFill>
                <a:latin typeface="Calibri" charset="0"/>
                <a:ea typeface="ＭＳ Ｐゴシック" charset="0"/>
              </a:defRPr>
            </a:lvl3pPr>
            <a:lvl4pPr marL="1600200" indent="-228600" eaLnBrk="0" hangingPunct="0">
              <a:defRPr sz="8600">
                <a:solidFill>
                  <a:schemeClr val="tx1"/>
                </a:solidFill>
                <a:latin typeface="Calibri" charset="0"/>
                <a:ea typeface="ＭＳ Ｐゴシック" charset="0"/>
              </a:defRPr>
            </a:lvl4pPr>
            <a:lvl5pPr marL="2057400" indent="-228600" eaLnBrk="0" hangingPunct="0">
              <a:defRPr sz="8600">
                <a:solidFill>
                  <a:schemeClr val="tx1"/>
                </a:solidFill>
                <a:latin typeface="Calibri"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Calibri"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Calibri"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Calibri"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Calibri" charset="0"/>
                <a:ea typeface="ＭＳ Ｐゴシック" charset="0"/>
              </a:defRPr>
            </a:lvl9pPr>
          </a:lstStyle>
          <a:p>
            <a:pPr eaLnBrk="1" hangingPunct="1"/>
            <a:r>
              <a:rPr lang="en-US" sz="2400" dirty="0">
                <a:latin typeface="Avenir Book"/>
                <a:cs typeface="Avenir Book"/>
              </a:rPr>
              <a:t>Human Subject Experiment</a:t>
            </a:r>
          </a:p>
        </p:txBody>
      </p:sp>
      <p:pic>
        <p:nvPicPr>
          <p:cNvPr id="23" name="Picture 19" descr="mturk_logo.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75374" y="4669033"/>
            <a:ext cx="1983254" cy="1283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p>
            <a:fld id="{0A79A3A1-7B42-CD4C-B216-A98242FD0A3D}" type="slidenum">
              <a:rPr lang="en-US" smtClean="0"/>
              <a:t>14</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047046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498" y="1136080"/>
            <a:ext cx="8728075" cy="4639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9" name="TextBox 2"/>
          <p:cNvSpPr txBox="1">
            <a:spLocks noChangeArrowheads="1"/>
          </p:cNvSpPr>
          <p:nvPr/>
        </p:nvSpPr>
        <p:spPr bwMode="auto">
          <a:xfrm>
            <a:off x="2600325" y="6067425"/>
            <a:ext cx="1841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endParaRPr lang="en-US" sz="1800"/>
          </a:p>
        </p:txBody>
      </p:sp>
      <p:sp>
        <p:nvSpPr>
          <p:cNvPr id="4" name="TextBox 3"/>
          <p:cNvSpPr txBox="1"/>
          <p:nvPr/>
        </p:nvSpPr>
        <p:spPr>
          <a:xfrm>
            <a:off x="1154498" y="139268"/>
            <a:ext cx="7210244" cy="707886"/>
          </a:xfrm>
          <a:prstGeom prst="rect">
            <a:avLst/>
          </a:prstGeom>
          <a:noFill/>
        </p:spPr>
        <p:txBody>
          <a:bodyPr wrap="none" rtlCol="0">
            <a:spAutoFit/>
          </a:bodyPr>
          <a:lstStyle/>
          <a:p>
            <a:r>
              <a:rPr lang="en-US" sz="4000" dirty="0">
                <a:solidFill>
                  <a:schemeClr val="tx1">
                    <a:lumMod val="75000"/>
                    <a:lumOff val="25000"/>
                  </a:schemeClr>
                </a:solidFill>
                <a:latin typeface="Avenir Book"/>
                <a:cs typeface="Avenir Book"/>
              </a:rPr>
              <a:t>1001 Abnormal Image Dataset</a:t>
            </a:r>
            <a:endParaRPr lang="en-US" sz="8000" dirty="0"/>
          </a:p>
        </p:txBody>
      </p:sp>
      <p:sp>
        <p:nvSpPr>
          <p:cNvPr id="10" name="Slide Number Placeholder 9"/>
          <p:cNvSpPr>
            <a:spLocks noGrp="1"/>
          </p:cNvSpPr>
          <p:nvPr>
            <p:ph type="sldNum" sz="quarter" idx="12"/>
          </p:nvPr>
        </p:nvSpPr>
        <p:spPr/>
        <p:txBody>
          <a:bodyPr/>
          <a:lstStyle/>
          <a:p>
            <a:fld id="{0A79A3A1-7B42-CD4C-B216-A98242FD0A3D}" type="slidenum">
              <a:rPr lang="en-US" smtClean="0"/>
              <a:t>15</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9511590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Subject Exp. I	</a:t>
            </a:r>
            <a:endParaRPr lang="en-US" dirty="0"/>
          </a:p>
        </p:txBody>
      </p:sp>
      <p:sp>
        <p:nvSpPr>
          <p:cNvPr id="3" name="Content Placeholder 2"/>
          <p:cNvSpPr>
            <a:spLocks noGrp="1"/>
          </p:cNvSpPr>
          <p:nvPr>
            <p:ph idx="1"/>
          </p:nvPr>
        </p:nvSpPr>
        <p:spPr/>
        <p:txBody>
          <a:bodyPr/>
          <a:lstStyle/>
          <a:p>
            <a:r>
              <a:rPr lang="en-US" dirty="0" smtClean="0"/>
              <a:t>The goal of the first round of our human subject experiment is manifold: </a:t>
            </a:r>
          </a:p>
          <a:p>
            <a:pPr marL="914400" lvl="1" indent="-457200">
              <a:buFont typeface="+mj-lt"/>
              <a:buAutoNum type="arabicPeriod"/>
            </a:pPr>
            <a:r>
              <a:rPr lang="en-US" dirty="0" smtClean="0"/>
              <a:t>Verifying that our image collection is abnormal. </a:t>
            </a:r>
          </a:p>
          <a:p>
            <a:pPr marL="914400" lvl="1" indent="-457200">
              <a:buFont typeface="+mj-lt"/>
              <a:buAutoNum type="arabicPeriod"/>
            </a:pPr>
            <a:r>
              <a:rPr lang="en-US" dirty="0" smtClean="0"/>
              <a:t>Abnormality rating for objects as a graded concept. </a:t>
            </a:r>
          </a:p>
          <a:p>
            <a:pPr marL="914400" lvl="1" indent="-457200">
              <a:buFont typeface="+mj-lt"/>
              <a:buAutoNum type="arabicPeriod"/>
            </a:pPr>
            <a:r>
              <a:rPr lang="en-US" dirty="0" smtClean="0"/>
              <a:t>Delving into reasons that cause abnormality in objects. </a:t>
            </a:r>
          </a:p>
          <a:p>
            <a:pPr marL="914400" lvl="1" indent="-457200">
              <a:buFont typeface="+mj-lt"/>
              <a:buAutoNum type="arabicPeriod"/>
            </a:pPr>
            <a:r>
              <a:rPr lang="en-US" dirty="0" smtClean="0"/>
              <a:t>Rich set of annotation in terms of object categories and abnormality reasons. </a:t>
            </a:r>
          </a:p>
          <a:p>
            <a:pPr lvl="1"/>
            <a:endParaRPr lang="en-US" dirty="0"/>
          </a:p>
        </p:txBody>
      </p:sp>
      <p:sp>
        <p:nvSpPr>
          <p:cNvPr id="6" name="Slide Number Placeholder 5"/>
          <p:cNvSpPr>
            <a:spLocks noGrp="1"/>
          </p:cNvSpPr>
          <p:nvPr>
            <p:ph type="sldNum" sz="quarter" idx="12"/>
          </p:nvPr>
        </p:nvSpPr>
        <p:spPr/>
        <p:txBody>
          <a:bodyPr/>
          <a:lstStyle/>
          <a:p>
            <a:fld id="{0A79A3A1-7B42-CD4C-B216-A98242FD0A3D}" type="slidenum">
              <a:rPr lang="en-US" smtClean="0"/>
              <a:t>16</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4938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4" descr="Screen Shot 2014-03-22 at 10.22.51 PM.png"/>
          <p:cNvPicPr>
            <a:picLocks noChangeAspect="1"/>
          </p:cNvPicPr>
          <p:nvPr/>
        </p:nvPicPr>
        <p:blipFill rotWithShape="1">
          <a:blip r:embed="rId2">
            <a:extLst>
              <a:ext uri="{28A0092B-C50C-407E-A947-70E740481C1C}">
                <a14:useLocalDpi xmlns:a14="http://schemas.microsoft.com/office/drawing/2010/main" val="0"/>
              </a:ext>
            </a:extLst>
          </a:blip>
          <a:srcRect l="3818" t="13007" r="4971" b="5391"/>
          <a:stretch/>
        </p:blipFill>
        <p:spPr bwMode="auto">
          <a:xfrm>
            <a:off x="288246" y="738646"/>
            <a:ext cx="8348472" cy="51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2468" name="Picture 19" descr="mturk_logo.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1710" y="738644"/>
            <a:ext cx="1984375" cy="128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0A79A3A1-7B42-CD4C-B216-A98242FD0A3D}" type="slidenum">
              <a:rPr lang="en-US" smtClean="0"/>
              <a:t>17</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3355988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descr="Screen Shot 2014-03-22 at 10.22.55 PM.png"/>
          <p:cNvPicPr>
            <a:picLocks noChangeAspect="1"/>
          </p:cNvPicPr>
          <p:nvPr/>
        </p:nvPicPr>
        <p:blipFill rotWithShape="1">
          <a:blip r:embed="rId2">
            <a:extLst>
              <a:ext uri="{28A0092B-C50C-407E-A947-70E740481C1C}">
                <a14:useLocalDpi xmlns:a14="http://schemas.microsoft.com/office/drawing/2010/main" val="0"/>
              </a:ext>
            </a:extLst>
          </a:blip>
          <a:srcRect l="3663" t="12433" r="5047" b="5213"/>
          <a:stretch/>
        </p:blipFill>
        <p:spPr bwMode="auto">
          <a:xfrm>
            <a:off x="288248" y="823705"/>
            <a:ext cx="8348472" cy="5129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2" name="Picture 19" descr="mturk_logo.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52345" y="823705"/>
            <a:ext cx="1984375" cy="128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0A79A3A1-7B42-CD4C-B216-A98242FD0A3D}" type="slidenum">
              <a:rPr lang="en-US" smtClean="0"/>
              <a:t>18</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1170081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descr="Screen Shot 2014-03-22 at 10.22.58 PM.png"/>
          <p:cNvPicPr>
            <a:picLocks noChangeAspect="1"/>
          </p:cNvPicPr>
          <p:nvPr/>
        </p:nvPicPr>
        <p:blipFill rotWithShape="1">
          <a:blip r:embed="rId2">
            <a:extLst>
              <a:ext uri="{28A0092B-C50C-407E-A947-70E740481C1C}">
                <a14:useLocalDpi xmlns:a14="http://schemas.microsoft.com/office/drawing/2010/main" val="0"/>
              </a:ext>
            </a:extLst>
          </a:blip>
          <a:srcRect l="4085" t="13287" r="5710" b="10798"/>
          <a:stretch/>
        </p:blipFill>
        <p:spPr bwMode="auto">
          <a:xfrm>
            <a:off x="324724" y="904494"/>
            <a:ext cx="8247888" cy="4828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16" name="Picture 19" descr="mturk_logo.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4724" y="4448238"/>
            <a:ext cx="1984375" cy="1284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0A79A3A1-7B42-CD4C-B216-A98242FD0A3D}" type="slidenum">
              <a:rPr lang="en-US" smtClean="0"/>
              <a:t>19</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54640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smtClean="0"/>
              <a:t>Motivation </a:t>
            </a:r>
          </a:p>
          <a:p>
            <a:r>
              <a:rPr lang="en-US" sz="2400" dirty="0" smtClean="0"/>
              <a:t>Related Work</a:t>
            </a:r>
          </a:p>
          <a:p>
            <a:r>
              <a:rPr lang="en-US" sz="2400" dirty="0" smtClean="0"/>
              <a:t>Problem Definition</a:t>
            </a:r>
          </a:p>
          <a:p>
            <a:r>
              <a:rPr lang="en-US" sz="2400" dirty="0" smtClean="0"/>
              <a:t>Data Collection</a:t>
            </a:r>
          </a:p>
          <a:p>
            <a:r>
              <a:rPr lang="en-US" sz="2400" dirty="0" smtClean="0"/>
              <a:t>Computational Models</a:t>
            </a:r>
          </a:p>
          <a:p>
            <a:pPr lvl="1"/>
            <a:r>
              <a:rPr lang="en-US" sz="2000" dirty="0" smtClean="0"/>
              <a:t>Abnormal Object Detection</a:t>
            </a:r>
          </a:p>
          <a:p>
            <a:pPr lvl="1"/>
            <a:r>
              <a:rPr lang="en-US" sz="2000" dirty="0" smtClean="0"/>
              <a:t>Taxonomy of Abnormalities in Images</a:t>
            </a:r>
          </a:p>
          <a:p>
            <a:pPr lvl="1"/>
            <a:r>
              <a:rPr lang="en-US" sz="2000" dirty="0" smtClean="0"/>
              <a:t>Role of Typicality in Object Classification</a:t>
            </a:r>
            <a:endParaRPr lang="en-US" sz="2400" dirty="0" smtClean="0"/>
          </a:p>
          <a:p>
            <a:r>
              <a:rPr lang="en-US" sz="2400" dirty="0" smtClean="0"/>
              <a:t>Future Work</a:t>
            </a:r>
          </a:p>
        </p:txBody>
      </p:sp>
      <p:sp>
        <p:nvSpPr>
          <p:cNvPr id="9" name="Slide Number Placeholder 8"/>
          <p:cNvSpPr>
            <a:spLocks noGrp="1"/>
          </p:cNvSpPr>
          <p:nvPr>
            <p:ph type="sldNum" sz="quarter" idx="12"/>
          </p:nvPr>
        </p:nvSpPr>
        <p:spPr/>
        <p:txBody>
          <a:bodyPr/>
          <a:lstStyle/>
          <a:p>
            <a:fld id="{0A79A3A1-7B42-CD4C-B216-A98242FD0A3D}" type="slidenum">
              <a:rPr lang="en-US" smtClean="0"/>
              <a:t>2</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445612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2844" y="1835681"/>
            <a:ext cx="8079899" cy="1143502"/>
          </a:xfrm>
        </p:spPr>
        <p:txBody>
          <a:bodyPr>
            <a:noAutofit/>
          </a:bodyPr>
          <a:lstStyle/>
          <a:p>
            <a:r>
              <a:rPr lang="en-US" sz="2000" dirty="0" smtClean="0">
                <a:latin typeface="Avenir Book"/>
                <a:cs typeface="Avenir Book"/>
              </a:rPr>
              <a:t>Categorization of abnormal objects are harder than regular objects. </a:t>
            </a:r>
          </a:p>
          <a:p>
            <a:pPr lvl="1"/>
            <a:r>
              <a:rPr lang="en-US" sz="1600" dirty="0" smtClean="0">
                <a:latin typeface="Avenir Book"/>
                <a:cs typeface="Avenir Book"/>
              </a:rPr>
              <a:t>Even humans are not in a total agreement about the category membership of abnormal objects. </a:t>
            </a:r>
            <a:endParaRPr lang="en-US" sz="1200" dirty="0">
              <a:latin typeface="Avenir Book"/>
              <a:cs typeface="Avenir Book"/>
            </a:endParaRPr>
          </a:p>
          <a:p>
            <a:pPr lvl="1"/>
            <a:endParaRPr lang="en-US" sz="1200" dirty="0">
              <a:latin typeface="Avenir Book"/>
              <a:cs typeface="Avenir Book"/>
            </a:endParaRPr>
          </a:p>
          <a:p>
            <a:pPr marL="457200" lvl="1" indent="0" algn="ctr">
              <a:buNone/>
            </a:pPr>
            <a:endParaRPr lang="en-US" sz="1600" dirty="0" smtClean="0">
              <a:latin typeface="Avenir Book"/>
              <a:cs typeface="Avenir Book"/>
            </a:endParaRPr>
          </a:p>
        </p:txBody>
      </p:sp>
      <p:pic>
        <p:nvPicPr>
          <p:cNvPr id="6" name="Picture 5" descr="confusionmatri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62" y="3130927"/>
            <a:ext cx="8348737" cy="2082535"/>
          </a:xfrm>
          <a:prstGeom prst="rect">
            <a:avLst/>
          </a:prstGeom>
        </p:spPr>
      </p:pic>
      <p:sp>
        <p:nvSpPr>
          <p:cNvPr id="7" name="Title 6"/>
          <p:cNvSpPr txBox="1">
            <a:spLocks/>
          </p:cNvSpPr>
          <p:nvPr/>
        </p:nvSpPr>
        <p:spPr>
          <a:xfrm>
            <a:off x="0" y="30010"/>
            <a:ext cx="7886700" cy="1325563"/>
          </a:xfrm>
          <a:prstGeom prst="rect">
            <a:avLst/>
          </a:prstGeom>
          <a:effectLst>
            <a:softEdge rad="635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smtClean="0">
                <a:solidFill>
                  <a:schemeClr val="tx1">
                    <a:lumMod val="75000"/>
                    <a:lumOff val="25000"/>
                  </a:schemeClr>
                </a:solidFill>
                <a:latin typeface="Avenir Book"/>
                <a:cs typeface="Avenir Book"/>
              </a:rPr>
              <a:t>Dataset Statistics: </a:t>
            </a:r>
          </a:p>
          <a:p>
            <a:pPr>
              <a:defRPr/>
            </a:pPr>
            <a:r>
              <a:rPr lang="en-US" dirty="0" smtClean="0">
                <a:solidFill>
                  <a:schemeClr val="tx1">
                    <a:lumMod val="75000"/>
                    <a:lumOff val="25000"/>
                  </a:schemeClr>
                </a:solidFill>
                <a:latin typeface="Avenir Book"/>
                <a:cs typeface="Avenir Book"/>
              </a:rPr>
              <a:t>Category Membership</a:t>
            </a:r>
          </a:p>
        </p:txBody>
      </p:sp>
      <p:sp>
        <p:nvSpPr>
          <p:cNvPr id="11" name="Slide Number Placeholder 10"/>
          <p:cNvSpPr>
            <a:spLocks noGrp="1"/>
          </p:cNvSpPr>
          <p:nvPr>
            <p:ph type="sldNum" sz="quarter" idx="12"/>
          </p:nvPr>
        </p:nvSpPr>
        <p:spPr/>
        <p:txBody>
          <a:bodyPr/>
          <a:lstStyle/>
          <a:p>
            <a:fld id="{0A79A3A1-7B42-CD4C-B216-A98242FD0A3D}" type="slidenum">
              <a:rPr lang="en-US" smtClean="0"/>
              <a:t>20</a:t>
            </a:fld>
            <a:endParaRPr lang="en-US"/>
          </a:p>
        </p:txBody>
      </p:sp>
      <p:sp>
        <p:nvSpPr>
          <p:cNvPr id="2" name="TextBox 1"/>
          <p:cNvSpPr txBox="1"/>
          <p:nvPr/>
        </p:nvSpPr>
        <p:spPr>
          <a:xfrm>
            <a:off x="1084522" y="5180540"/>
            <a:ext cx="7127272" cy="369332"/>
          </a:xfrm>
          <a:prstGeom prst="rect">
            <a:avLst/>
          </a:prstGeom>
          <a:noFill/>
        </p:spPr>
        <p:txBody>
          <a:bodyPr wrap="none" rtlCol="0">
            <a:spAutoFit/>
          </a:bodyPr>
          <a:lstStyle/>
          <a:p>
            <a:r>
              <a:rPr lang="en-US" dirty="0" smtClean="0">
                <a:solidFill>
                  <a:srgbClr val="7030A0"/>
                </a:solidFill>
              </a:rPr>
              <a:t>Confusion Matrix - Object Categorization – Abnormal Objects</a:t>
            </a:r>
            <a:endParaRPr lang="en-US" dirty="0">
              <a:solidFill>
                <a:srgbClr val="7030A0"/>
              </a:solidFill>
            </a:endParaRPr>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491448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normAutofit/>
          </a:bodyPr>
          <a:lstStyle/>
          <a:p>
            <a:r>
              <a:rPr lang="en-US" dirty="0" smtClean="0">
                <a:latin typeface="Avenir Book"/>
                <a:cs typeface="Avenir Book"/>
              </a:rPr>
              <a:t>Dataset Statistics: </a:t>
            </a:r>
            <a:br>
              <a:rPr lang="en-US" dirty="0" smtClean="0">
                <a:latin typeface="Avenir Book"/>
                <a:cs typeface="Avenir Book"/>
              </a:rPr>
            </a:br>
            <a:r>
              <a:rPr lang="en-US" dirty="0" smtClean="0">
                <a:latin typeface="Avenir Book"/>
                <a:cs typeface="Avenir Book"/>
              </a:rPr>
              <a:t>Abnormality Reasons</a:t>
            </a:r>
            <a:endParaRPr lang="en-US" dirty="0">
              <a:latin typeface="Avenir Book"/>
              <a:cs typeface="Avenir Book"/>
            </a:endParaRPr>
          </a:p>
        </p:txBody>
      </p:sp>
      <p:pic>
        <p:nvPicPr>
          <p:cNvPr id="6" name="Picture 5" descr="cls-atr-ratin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069" y="2103530"/>
            <a:ext cx="4597400" cy="2755900"/>
          </a:xfrm>
          <a:prstGeom prst="rect">
            <a:avLst/>
          </a:prstGeom>
        </p:spPr>
      </p:pic>
      <p:sp>
        <p:nvSpPr>
          <p:cNvPr id="7" name="TextBox 6"/>
          <p:cNvSpPr txBox="1"/>
          <p:nvPr/>
        </p:nvSpPr>
        <p:spPr>
          <a:xfrm>
            <a:off x="155823" y="2103530"/>
            <a:ext cx="4139731" cy="4524315"/>
          </a:xfrm>
          <a:prstGeom prst="rect">
            <a:avLst/>
          </a:prstGeom>
          <a:noFill/>
        </p:spPr>
        <p:txBody>
          <a:bodyPr wrap="square" rtlCol="0">
            <a:spAutoFit/>
          </a:bodyPr>
          <a:lstStyle/>
          <a:p>
            <a:pPr marL="285750" indent="-285750">
              <a:buFont typeface="Arial"/>
              <a:buChar char="•"/>
            </a:pPr>
            <a:r>
              <a:rPr lang="en-US" sz="2400" dirty="0" smtClean="0">
                <a:latin typeface="Avenir Book"/>
                <a:cs typeface="Avenir Book"/>
              </a:rPr>
              <a:t>Human subject scores averaged for each one of four reasons. </a:t>
            </a:r>
          </a:p>
          <a:p>
            <a:pPr marL="285750" indent="-285750">
              <a:buFont typeface="Arial"/>
              <a:buChar char="•"/>
            </a:pPr>
            <a:endParaRPr lang="en-US" sz="2400" dirty="0" smtClean="0">
              <a:latin typeface="Avenir Book"/>
              <a:cs typeface="Avenir Book"/>
            </a:endParaRPr>
          </a:p>
          <a:p>
            <a:pPr marL="285750" indent="-285750">
              <a:buFont typeface="Arial"/>
              <a:buChar char="•"/>
            </a:pPr>
            <a:endParaRPr lang="en-US" sz="2400" dirty="0" smtClean="0">
              <a:latin typeface="Avenir Book"/>
              <a:cs typeface="Avenir Book"/>
            </a:endParaRPr>
          </a:p>
          <a:p>
            <a:pPr marL="285750" indent="-285750">
              <a:buFont typeface="Arial"/>
              <a:buChar char="•"/>
            </a:pPr>
            <a:r>
              <a:rPr lang="en-US" sz="2400" dirty="0" smtClean="0">
                <a:latin typeface="Avenir Book"/>
                <a:cs typeface="Avenir Book"/>
              </a:rPr>
              <a:t>Independent of the object category, </a:t>
            </a:r>
            <a:r>
              <a:rPr lang="en-US" sz="2400" b="1" dirty="0" smtClean="0">
                <a:latin typeface="Avenir Book"/>
                <a:cs typeface="Avenir Book"/>
              </a:rPr>
              <a:t>Shape</a:t>
            </a:r>
            <a:r>
              <a:rPr lang="en-US" sz="2400" dirty="0" smtClean="0">
                <a:latin typeface="Avenir Book"/>
                <a:cs typeface="Avenir Book"/>
              </a:rPr>
              <a:t> </a:t>
            </a:r>
            <a:r>
              <a:rPr lang="en-US" sz="2400" dirty="0">
                <a:latin typeface="Avenir Book"/>
                <a:cs typeface="Avenir Book"/>
              </a:rPr>
              <a:t>is the 1</a:t>
            </a:r>
            <a:r>
              <a:rPr lang="en-US" sz="2400" baseline="30000" dirty="0">
                <a:latin typeface="Avenir Book"/>
                <a:cs typeface="Avenir Book"/>
              </a:rPr>
              <a:t>st</a:t>
            </a:r>
            <a:r>
              <a:rPr lang="en-US" sz="2400" dirty="0">
                <a:latin typeface="Avenir Book"/>
                <a:cs typeface="Avenir Book"/>
              </a:rPr>
              <a:t> reason for </a:t>
            </a:r>
            <a:r>
              <a:rPr lang="en-US" sz="2400" dirty="0" smtClean="0">
                <a:latin typeface="Avenir Book"/>
                <a:cs typeface="Avenir Book"/>
              </a:rPr>
              <a:t>making an object abnormal. Followed by </a:t>
            </a:r>
            <a:r>
              <a:rPr lang="en-US" sz="2400" b="1" dirty="0" smtClean="0">
                <a:latin typeface="Avenir Book"/>
                <a:cs typeface="Avenir Book"/>
              </a:rPr>
              <a:t>Texture</a:t>
            </a:r>
            <a:r>
              <a:rPr lang="en-US" sz="2400" dirty="0" smtClean="0">
                <a:latin typeface="Avenir Book"/>
                <a:cs typeface="Avenir Book"/>
              </a:rPr>
              <a:t>, </a:t>
            </a:r>
            <a:r>
              <a:rPr lang="en-US" sz="2400" b="1" dirty="0" smtClean="0">
                <a:latin typeface="Avenir Book"/>
                <a:cs typeface="Avenir Book"/>
              </a:rPr>
              <a:t>Color</a:t>
            </a:r>
            <a:r>
              <a:rPr lang="en-US" sz="2400" dirty="0" smtClean="0">
                <a:latin typeface="Avenir Book"/>
                <a:cs typeface="Avenir Book"/>
              </a:rPr>
              <a:t> and </a:t>
            </a:r>
            <a:r>
              <a:rPr lang="en-US" sz="2400" b="1" dirty="0" smtClean="0">
                <a:latin typeface="Avenir Book"/>
                <a:cs typeface="Avenir Book"/>
              </a:rPr>
              <a:t>Pose</a:t>
            </a:r>
            <a:r>
              <a:rPr lang="en-US" sz="2400" dirty="0" smtClean="0">
                <a:latin typeface="Avenir Book"/>
                <a:cs typeface="Avenir Book"/>
              </a:rPr>
              <a:t>.  </a:t>
            </a:r>
            <a:endParaRPr lang="en-US" sz="2400" dirty="0">
              <a:latin typeface="Avenir Book"/>
              <a:cs typeface="Avenir Book"/>
            </a:endParaRPr>
          </a:p>
          <a:p>
            <a:endParaRPr lang="en-US" sz="2400" dirty="0">
              <a:latin typeface="Avenir Book"/>
              <a:cs typeface="Avenir Book"/>
            </a:endParaRPr>
          </a:p>
        </p:txBody>
      </p:sp>
      <p:sp>
        <p:nvSpPr>
          <p:cNvPr id="8" name="Slide Number Placeholder 7"/>
          <p:cNvSpPr>
            <a:spLocks noGrp="1"/>
          </p:cNvSpPr>
          <p:nvPr>
            <p:ph type="sldNum" sz="quarter" idx="12"/>
          </p:nvPr>
        </p:nvSpPr>
        <p:spPr/>
        <p:txBody>
          <a:bodyPr/>
          <a:lstStyle/>
          <a:p>
            <a:fld id="{0A79A3A1-7B42-CD4C-B216-A98242FD0A3D}" type="slidenum">
              <a:rPr lang="en-US" smtClean="0"/>
              <a:t>21</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312365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351937" y="3983931"/>
            <a:ext cx="5677705" cy="2292540"/>
          </a:xfrm>
          <a:prstGeom prst="rect">
            <a:avLst/>
          </a:prstGeom>
        </p:spPr>
      </p:pic>
      <p:pic>
        <p:nvPicPr>
          <p:cNvPr id="7" name="Picture 6"/>
          <p:cNvPicPr>
            <a:picLocks noChangeAspect="1"/>
          </p:cNvPicPr>
          <p:nvPr/>
        </p:nvPicPr>
        <p:blipFill>
          <a:blip r:embed="rId3"/>
          <a:stretch>
            <a:fillRect/>
          </a:stretch>
        </p:blipFill>
        <p:spPr>
          <a:xfrm>
            <a:off x="3351938" y="1691391"/>
            <a:ext cx="5677705" cy="2292540"/>
          </a:xfrm>
          <a:prstGeom prst="rect">
            <a:avLst/>
          </a:prstGeom>
        </p:spPr>
      </p:pic>
      <p:sp>
        <p:nvSpPr>
          <p:cNvPr id="8" name="Title 3"/>
          <p:cNvSpPr>
            <a:spLocks noGrp="1"/>
          </p:cNvSpPr>
          <p:nvPr>
            <p:ph type="title"/>
          </p:nvPr>
        </p:nvSpPr>
        <p:spPr>
          <a:xfrm>
            <a:off x="0" y="0"/>
            <a:ext cx="7345362" cy="1339850"/>
          </a:xfrm>
        </p:spPr>
        <p:txBody>
          <a:bodyPr>
            <a:normAutofit/>
          </a:bodyPr>
          <a:lstStyle/>
          <a:p>
            <a:r>
              <a:rPr lang="en-US" dirty="0" smtClean="0">
                <a:latin typeface="Avenir Book"/>
                <a:cs typeface="Avenir Book"/>
              </a:rPr>
              <a:t>Dataset Statistics: </a:t>
            </a:r>
            <a:br>
              <a:rPr lang="en-US" dirty="0" smtClean="0">
                <a:latin typeface="Avenir Book"/>
                <a:cs typeface="Avenir Book"/>
              </a:rPr>
            </a:br>
            <a:r>
              <a:rPr lang="en-US" dirty="0" smtClean="0">
                <a:latin typeface="Avenir Book"/>
                <a:cs typeface="Avenir Book"/>
              </a:rPr>
              <a:t>Abnormality Reasons</a:t>
            </a:r>
            <a:endParaRPr lang="en-US" dirty="0">
              <a:latin typeface="Avenir Book"/>
              <a:cs typeface="Avenir Book"/>
            </a:endParaRPr>
          </a:p>
        </p:txBody>
      </p:sp>
      <p:sp>
        <p:nvSpPr>
          <p:cNvPr id="9" name="TextBox 8"/>
          <p:cNvSpPr txBox="1"/>
          <p:nvPr/>
        </p:nvSpPr>
        <p:spPr>
          <a:xfrm>
            <a:off x="170121" y="2190654"/>
            <a:ext cx="3181815" cy="2308324"/>
          </a:xfrm>
          <a:prstGeom prst="rect">
            <a:avLst/>
          </a:prstGeom>
          <a:noFill/>
        </p:spPr>
        <p:txBody>
          <a:bodyPr wrap="square" rtlCol="0">
            <a:spAutoFit/>
          </a:bodyPr>
          <a:lstStyle/>
          <a:p>
            <a:endParaRPr lang="en-US" sz="2400" dirty="0">
              <a:latin typeface="Avenir Book"/>
              <a:cs typeface="Avenir Book"/>
            </a:endParaRPr>
          </a:p>
          <a:p>
            <a:pPr marL="285750" indent="-285750">
              <a:buFont typeface="Arial"/>
              <a:buChar char="•"/>
            </a:pPr>
            <a:r>
              <a:rPr lang="en-US" sz="2400" dirty="0" smtClean="0">
                <a:latin typeface="Avenir Book"/>
                <a:cs typeface="Avenir Book"/>
              </a:rPr>
              <a:t>Confidence of reasoning about abnormality varies from one category to another. </a:t>
            </a:r>
            <a:endParaRPr lang="en-US" sz="2400" dirty="0">
              <a:latin typeface="Avenir Book"/>
              <a:cs typeface="Avenir Book"/>
            </a:endParaRPr>
          </a:p>
        </p:txBody>
      </p:sp>
      <p:sp>
        <p:nvSpPr>
          <p:cNvPr id="4" name="Slide Number Placeholder 3"/>
          <p:cNvSpPr>
            <a:spLocks noGrp="1"/>
          </p:cNvSpPr>
          <p:nvPr>
            <p:ph type="sldNum" sz="quarter" idx="12"/>
          </p:nvPr>
        </p:nvSpPr>
        <p:spPr/>
        <p:txBody>
          <a:bodyPr/>
          <a:lstStyle/>
          <a:p>
            <a:fld id="{0A79A3A1-7B42-CD4C-B216-A98242FD0A3D}" type="slidenum">
              <a:rPr lang="en-US" smtClean="0"/>
              <a:t>22</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223697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Computational Models:</a:t>
            </a:r>
            <a:endParaRPr lang="en-US" dirty="0"/>
          </a:p>
        </p:txBody>
      </p:sp>
      <p:sp>
        <p:nvSpPr>
          <p:cNvPr id="3" name="Content Placeholder 2"/>
          <p:cNvSpPr>
            <a:spLocks noGrp="1"/>
          </p:cNvSpPr>
          <p:nvPr>
            <p:ph idx="1"/>
          </p:nvPr>
        </p:nvSpPr>
        <p:spPr>
          <a:xfrm>
            <a:off x="425302" y="1825625"/>
            <a:ext cx="8718698" cy="4351338"/>
          </a:xfrm>
        </p:spPr>
        <p:txBody>
          <a:bodyPr>
            <a:normAutofit fontScale="92500"/>
          </a:bodyPr>
          <a:lstStyle/>
          <a:p>
            <a:pPr marL="0" indent="0" algn="ctr">
              <a:buNone/>
            </a:pPr>
            <a:r>
              <a:rPr lang="en-US" sz="4000" dirty="0" smtClean="0"/>
              <a:t>I.  Abnormal Object Detection </a:t>
            </a:r>
          </a:p>
          <a:p>
            <a:pPr marL="0" indent="0">
              <a:buNone/>
            </a:pPr>
            <a:endParaRPr lang="en-US" dirty="0" smtClean="0"/>
          </a:p>
          <a:p>
            <a:pPr marL="0" indent="0">
              <a:buNone/>
            </a:pPr>
            <a:endParaRPr lang="en-US" dirty="0"/>
          </a:p>
          <a:p>
            <a:r>
              <a:rPr lang="en-US" sz="2400" i="1" dirty="0" smtClean="0"/>
              <a:t>“Object-Centric Anomaly Detection by Attribute-Based Reasoning”</a:t>
            </a:r>
            <a:r>
              <a:rPr lang="en-US" sz="2400" dirty="0" smtClean="0"/>
              <a:t>; B. Saleh, A. </a:t>
            </a:r>
            <a:r>
              <a:rPr lang="en-US" sz="2400" dirty="0" err="1" smtClean="0"/>
              <a:t>Farhadi</a:t>
            </a:r>
            <a:r>
              <a:rPr lang="en-US" sz="2400" dirty="0" smtClean="0"/>
              <a:t>, A. </a:t>
            </a:r>
            <a:r>
              <a:rPr lang="en-US" sz="2400" dirty="0" err="1" smtClean="0"/>
              <a:t>Elgammal</a:t>
            </a:r>
            <a:r>
              <a:rPr lang="en-US" sz="2400" dirty="0" smtClean="0"/>
              <a:t>. </a:t>
            </a:r>
            <a:r>
              <a:rPr lang="en-US" sz="2400" b="1" dirty="0" smtClean="0"/>
              <a:t>CVPR 2013</a:t>
            </a:r>
          </a:p>
          <a:p>
            <a:r>
              <a:rPr lang="en-US" sz="2400" i="1" dirty="0" smtClean="0"/>
              <a:t>“Detecting Strange Object via Visual Attributes”</a:t>
            </a:r>
            <a:r>
              <a:rPr lang="en-US" sz="2400" dirty="0" smtClean="0"/>
              <a:t>; B. Saleh, A. </a:t>
            </a:r>
            <a:r>
              <a:rPr lang="en-US" sz="2400" dirty="0" err="1" smtClean="0"/>
              <a:t>Elgammal</a:t>
            </a:r>
            <a:r>
              <a:rPr lang="en-US" sz="2400" dirty="0" smtClean="0"/>
              <a:t>, A. </a:t>
            </a:r>
            <a:r>
              <a:rPr lang="en-US" sz="2400" dirty="0" err="1" smtClean="0"/>
              <a:t>Farhadi</a:t>
            </a:r>
            <a:r>
              <a:rPr lang="en-US" sz="2400" dirty="0" smtClean="0"/>
              <a:t>. </a:t>
            </a:r>
            <a:r>
              <a:rPr lang="en-US" sz="2400" b="1" dirty="0" smtClean="0"/>
              <a:t>ECCVW 2014</a:t>
            </a:r>
          </a:p>
          <a:p>
            <a:r>
              <a:rPr lang="en-US" sz="2400" i="1" dirty="0"/>
              <a:t>“Recognition of Abnormal Images and Reasoning about Strange Objects via Visual Attributes”</a:t>
            </a:r>
            <a:r>
              <a:rPr lang="en-US" sz="2400" dirty="0" smtClean="0"/>
              <a:t>; </a:t>
            </a:r>
            <a:r>
              <a:rPr lang="en-US" sz="2400" dirty="0"/>
              <a:t>B. Saleh, A. </a:t>
            </a:r>
            <a:r>
              <a:rPr lang="en-US" sz="2400" dirty="0" err="1"/>
              <a:t>Farhadi</a:t>
            </a:r>
            <a:r>
              <a:rPr lang="en-US" sz="2400" dirty="0"/>
              <a:t>, A. </a:t>
            </a:r>
            <a:r>
              <a:rPr lang="en-US" sz="2400" dirty="0" err="1"/>
              <a:t>Elgammal</a:t>
            </a:r>
            <a:r>
              <a:rPr lang="en-US" sz="2400" dirty="0"/>
              <a:t>. </a:t>
            </a:r>
            <a:r>
              <a:rPr lang="en-US" sz="2400" dirty="0" smtClean="0"/>
              <a:t>Under Submission. In preparation</a:t>
            </a:r>
            <a:r>
              <a:rPr lang="en-US" sz="2400" b="1" dirty="0" smtClean="0"/>
              <a:t> TPAMI 2016</a:t>
            </a:r>
            <a:endParaRPr lang="en-US" sz="2400" b="1" dirty="0"/>
          </a:p>
          <a:p>
            <a:endParaRPr lang="en-US" sz="2400" b="1" dirty="0"/>
          </a:p>
        </p:txBody>
      </p:sp>
      <p:sp>
        <p:nvSpPr>
          <p:cNvPr id="9" name="Slide Number Placeholder 8"/>
          <p:cNvSpPr>
            <a:spLocks noGrp="1"/>
          </p:cNvSpPr>
          <p:nvPr>
            <p:ph type="sldNum" sz="quarter" idx="12"/>
          </p:nvPr>
        </p:nvSpPr>
        <p:spPr/>
        <p:txBody>
          <a:bodyPr/>
          <a:lstStyle/>
          <a:p>
            <a:fld id="{0A79A3A1-7B42-CD4C-B216-A98242FD0A3D}" type="slidenum">
              <a:rPr lang="en-US" smtClean="0"/>
              <a:t>23</a:t>
            </a:fld>
            <a:endParaRPr lang="en-US"/>
          </a:p>
        </p:txBody>
      </p:sp>
      <p:sp>
        <p:nvSpPr>
          <p:cNvPr id="4" name="Footer Placeholder 3"/>
          <p:cNvSpPr>
            <a:spLocks noGrp="1"/>
          </p:cNvSpPr>
          <p:nvPr>
            <p:ph type="ftr" sz="quarter" idx="11"/>
          </p:nvPr>
        </p:nvSpPr>
        <p:spPr/>
        <p:txBody>
          <a:bodyPr/>
          <a:lstStyle/>
          <a:p>
            <a:r>
              <a:rPr lang="en-US" dirty="0" smtClean="0"/>
              <a:t>Babak Saleh</a:t>
            </a:r>
            <a:endParaRPr lang="en-US" dirty="0"/>
          </a:p>
        </p:txBody>
      </p:sp>
    </p:spTree>
    <p:extLst>
      <p:ext uri="{BB962C8B-B14F-4D97-AF65-F5344CB8AC3E}">
        <p14:creationId xmlns:p14="http://schemas.microsoft.com/office/powerpoint/2010/main" val="632115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845" y="244158"/>
            <a:ext cx="8079898" cy="1339850"/>
          </a:xfrm>
        </p:spPr>
        <p:txBody>
          <a:bodyPr>
            <a:normAutofit/>
          </a:bodyPr>
          <a:lstStyle/>
          <a:p>
            <a:r>
              <a:rPr lang="en-US" sz="4000" dirty="0"/>
              <a:t>Abnormal Object Detection</a:t>
            </a:r>
          </a:p>
        </p:txBody>
      </p:sp>
      <p:sp>
        <p:nvSpPr>
          <p:cNvPr id="3" name="Content Placeholder 2"/>
          <p:cNvSpPr>
            <a:spLocks noGrp="1"/>
          </p:cNvSpPr>
          <p:nvPr>
            <p:ph idx="1"/>
          </p:nvPr>
        </p:nvSpPr>
        <p:spPr>
          <a:xfrm>
            <a:off x="91777" y="1888588"/>
            <a:ext cx="8927978" cy="4612463"/>
          </a:xfrm>
        </p:spPr>
        <p:txBody>
          <a:bodyPr>
            <a:normAutofit/>
          </a:bodyPr>
          <a:lstStyle/>
          <a:p>
            <a:r>
              <a:rPr lang="en-US" sz="2800" dirty="0" smtClean="0">
                <a:latin typeface="Avenir Book"/>
                <a:cs typeface="Avenir Book"/>
              </a:rPr>
              <a:t>We focus on abnormality </a:t>
            </a:r>
            <a:r>
              <a:rPr lang="en-US" sz="2800" b="1" dirty="0" smtClean="0">
                <a:latin typeface="Avenir Book"/>
                <a:cs typeface="Avenir Book"/>
              </a:rPr>
              <a:t>stemming from object by itself</a:t>
            </a:r>
            <a:r>
              <a:rPr lang="en-US" sz="2800" dirty="0" smtClean="0">
                <a:latin typeface="Avenir Book"/>
                <a:cs typeface="Avenir Book"/>
              </a:rPr>
              <a:t>, </a:t>
            </a:r>
            <a:r>
              <a:rPr lang="en-US" sz="2800" u="sng" dirty="0" smtClean="0">
                <a:latin typeface="Avenir Book"/>
                <a:cs typeface="Avenir Book"/>
              </a:rPr>
              <a:t>NOT</a:t>
            </a:r>
            <a:r>
              <a:rPr lang="en-US" sz="2800" dirty="0" smtClean="0">
                <a:latin typeface="Avenir Book"/>
                <a:cs typeface="Avenir Book"/>
              </a:rPr>
              <a:t> </a:t>
            </a:r>
            <a:r>
              <a:rPr lang="en-US" sz="2800" b="1" dirty="0" smtClean="0">
                <a:latin typeface="Avenir Book"/>
                <a:cs typeface="Avenir Book"/>
              </a:rPr>
              <a:t>coming from the context</a:t>
            </a:r>
            <a:r>
              <a:rPr lang="en-US" sz="2800" dirty="0" smtClean="0">
                <a:latin typeface="Avenir Book"/>
                <a:cs typeface="Avenir Book"/>
              </a:rPr>
              <a:t>. </a:t>
            </a:r>
          </a:p>
          <a:p>
            <a:r>
              <a:rPr lang="en-US" sz="2800" dirty="0" smtClean="0">
                <a:latin typeface="Avenir Book"/>
                <a:cs typeface="Avenir Book"/>
              </a:rPr>
              <a:t>We should NOT learn on top of abnormal samples</a:t>
            </a:r>
          </a:p>
          <a:p>
            <a:pPr lvl="1"/>
            <a:r>
              <a:rPr lang="en-US" dirty="0" smtClean="0">
                <a:latin typeface="Avenir Book"/>
                <a:cs typeface="Avenir Book"/>
              </a:rPr>
              <a:t>It is not a two way classification problem. </a:t>
            </a:r>
          </a:p>
          <a:p>
            <a:pPr lvl="2">
              <a:buFont typeface="Wingdings" charset="2"/>
              <a:buChar char="Ø"/>
            </a:pPr>
            <a:r>
              <a:rPr lang="en-US" dirty="0">
                <a:cs typeface="Avenir Book"/>
              </a:rPr>
              <a:t>Imbalanced data</a:t>
            </a:r>
          </a:p>
          <a:p>
            <a:pPr lvl="2">
              <a:buFont typeface="Wingdings" charset="2"/>
              <a:buChar char="Ø"/>
            </a:pPr>
            <a:r>
              <a:rPr lang="en-US" dirty="0">
                <a:cs typeface="Avenir Book"/>
              </a:rPr>
              <a:t>Uncontrolled variations in the visual space</a:t>
            </a:r>
          </a:p>
          <a:p>
            <a:pPr lvl="2">
              <a:buFont typeface="Wingdings" charset="2"/>
              <a:buChar char="Ø"/>
            </a:pPr>
            <a:r>
              <a:rPr lang="en-US" dirty="0">
                <a:cs typeface="Avenir Book"/>
              </a:rPr>
              <a:t>Human-like </a:t>
            </a:r>
            <a:r>
              <a:rPr lang="en-US" dirty="0" smtClean="0">
                <a:cs typeface="Avenir Book"/>
              </a:rPr>
              <a:t>vision</a:t>
            </a:r>
            <a:endParaRPr lang="en-US" dirty="0">
              <a:latin typeface="Avenir Book"/>
              <a:cs typeface="Avenir Book"/>
            </a:endParaRPr>
          </a:p>
          <a:p>
            <a:r>
              <a:rPr lang="en-US" sz="2800" dirty="0" smtClean="0">
                <a:latin typeface="Avenir Book"/>
                <a:cs typeface="Avenir Book"/>
              </a:rPr>
              <a:t>We just learn the model based on normal samples and define: </a:t>
            </a:r>
          </a:p>
          <a:p>
            <a:pPr marL="0" indent="0">
              <a:buNone/>
            </a:pPr>
            <a:r>
              <a:rPr lang="en-US" sz="2800" b="1" i="1" dirty="0" smtClean="0">
                <a:latin typeface="Avenir Book"/>
                <a:cs typeface="Avenir Book"/>
              </a:rPr>
              <a:t>“</a:t>
            </a:r>
            <a:r>
              <a:rPr lang="en-US" sz="2800" b="1" i="1" dirty="0">
                <a:latin typeface="Avenir Book"/>
                <a:cs typeface="Avenir Book"/>
              </a:rPr>
              <a:t>Abnormality is </a:t>
            </a:r>
            <a:r>
              <a:rPr lang="en-US" sz="2800" b="1" i="1" u="sng" dirty="0">
                <a:latin typeface="Avenir Book"/>
                <a:cs typeface="Avenir Book"/>
              </a:rPr>
              <a:t>Meaningful Deviation</a:t>
            </a:r>
            <a:r>
              <a:rPr lang="en-US" sz="2800" b="1" i="1" dirty="0">
                <a:latin typeface="Avenir Book"/>
                <a:cs typeface="Avenir Book"/>
              </a:rPr>
              <a:t> </a:t>
            </a:r>
            <a:r>
              <a:rPr lang="en-US" sz="2800" b="1" i="1" dirty="0" smtClean="0">
                <a:latin typeface="Avenir Book"/>
                <a:cs typeface="Avenir Book"/>
              </a:rPr>
              <a:t>from Normality”</a:t>
            </a:r>
            <a:endParaRPr lang="en-US" sz="2800" b="1" i="1" dirty="0">
              <a:latin typeface="Avenir Book"/>
              <a:cs typeface="Avenir Book"/>
            </a:endParaRPr>
          </a:p>
        </p:txBody>
      </p:sp>
      <p:sp>
        <p:nvSpPr>
          <p:cNvPr id="7" name="Slide Number Placeholder 6"/>
          <p:cNvSpPr>
            <a:spLocks noGrp="1"/>
          </p:cNvSpPr>
          <p:nvPr>
            <p:ph type="sldNum" sz="quarter" idx="12"/>
          </p:nvPr>
        </p:nvSpPr>
        <p:spPr/>
        <p:txBody>
          <a:bodyPr/>
          <a:lstStyle/>
          <a:p>
            <a:fld id="{0A79A3A1-7B42-CD4C-B216-A98242FD0A3D}" type="slidenum">
              <a:rPr lang="en-US" smtClean="0"/>
              <a:t>24</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5264036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Attribute	</a:t>
            </a:r>
            <a:endParaRPr lang="en-US" dirty="0"/>
          </a:p>
        </p:txBody>
      </p:sp>
      <p:sp>
        <p:nvSpPr>
          <p:cNvPr id="6" name="Slide Number Placeholder 5"/>
          <p:cNvSpPr>
            <a:spLocks noGrp="1"/>
          </p:cNvSpPr>
          <p:nvPr>
            <p:ph type="sldNum" sz="quarter" idx="12"/>
          </p:nvPr>
        </p:nvSpPr>
        <p:spPr/>
        <p:txBody>
          <a:bodyPr/>
          <a:lstStyle/>
          <a:p>
            <a:fld id="{0A79A3A1-7B42-CD4C-B216-A98242FD0A3D}" type="slidenum">
              <a:rPr lang="en-US" smtClean="0"/>
              <a:t>25</a:t>
            </a:fld>
            <a:endParaRPr lang="en-US"/>
          </a:p>
        </p:txBody>
      </p:sp>
      <p:pic>
        <p:nvPicPr>
          <p:cNvPr id="7" name="Content Placeholder 6" descr="goals.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0" y="1812499"/>
            <a:ext cx="4270796" cy="4101145"/>
          </a:xfrm>
          <a:prstGeom prst="rect">
            <a:avLst/>
          </a:prstGeom>
        </p:spPr>
      </p:pic>
      <p:sp>
        <p:nvSpPr>
          <p:cNvPr id="8" name="TextBox 7"/>
          <p:cNvSpPr txBox="1"/>
          <p:nvPr/>
        </p:nvSpPr>
        <p:spPr>
          <a:xfrm>
            <a:off x="265814" y="1812499"/>
            <a:ext cx="4167963" cy="3970318"/>
          </a:xfrm>
          <a:prstGeom prst="rect">
            <a:avLst/>
          </a:prstGeom>
          <a:noFill/>
        </p:spPr>
        <p:txBody>
          <a:bodyPr wrap="square" rtlCol="0">
            <a:spAutoFit/>
          </a:bodyPr>
          <a:lstStyle/>
          <a:p>
            <a:pPr marL="285750" indent="-285750">
              <a:buFont typeface="Arial" charset="0"/>
              <a:buChar char="•"/>
            </a:pPr>
            <a:r>
              <a:rPr lang="en-US" dirty="0" smtClean="0"/>
              <a:t>Semantically </a:t>
            </a:r>
            <a:r>
              <a:rPr lang="en-US" dirty="0"/>
              <a:t>m</a:t>
            </a:r>
            <a:r>
              <a:rPr lang="en-US" dirty="0" smtClean="0"/>
              <a:t>eaningful visual characteristics. </a:t>
            </a:r>
            <a:r>
              <a:rPr lang="en-US" sz="1600" dirty="0" smtClean="0">
                <a:solidFill>
                  <a:srgbClr val="3C1659"/>
                </a:solidFill>
              </a:rPr>
              <a:t>[</a:t>
            </a:r>
            <a:r>
              <a:rPr lang="en-US" sz="1600" dirty="0" err="1" smtClean="0">
                <a:solidFill>
                  <a:srgbClr val="3C1659"/>
                </a:solidFill>
              </a:rPr>
              <a:t>Farhadi</a:t>
            </a:r>
            <a:r>
              <a:rPr lang="en-US" sz="1600" dirty="0" smtClean="0">
                <a:solidFill>
                  <a:srgbClr val="3C1659"/>
                </a:solidFill>
              </a:rPr>
              <a:t> et al.’09]</a:t>
            </a:r>
            <a:r>
              <a:rPr lang="en-US" dirty="0" smtClean="0"/>
              <a:t> </a:t>
            </a:r>
          </a:p>
          <a:p>
            <a:pPr marL="285750" indent="-285750">
              <a:buFont typeface="Arial" charset="0"/>
              <a:buChar char="•"/>
            </a:pPr>
            <a:endParaRPr lang="en-US" dirty="0"/>
          </a:p>
          <a:p>
            <a:pPr marL="285750" indent="-285750">
              <a:buFont typeface="Arial" charset="0"/>
              <a:buChar char="•"/>
            </a:pPr>
            <a:r>
              <a:rPr lang="en-US" dirty="0" smtClean="0"/>
              <a:t>Pre-defined list of attributes, usually require expert knowledge.</a:t>
            </a:r>
          </a:p>
          <a:p>
            <a:pPr marL="285750" indent="-285750">
              <a:buFont typeface="Arial" charset="0"/>
              <a:buChar char="•"/>
            </a:pPr>
            <a:endParaRPr lang="en-US" dirty="0"/>
          </a:p>
          <a:p>
            <a:pPr marL="285750" indent="-285750">
              <a:buFont typeface="Arial" charset="0"/>
              <a:buChar char="•"/>
            </a:pPr>
            <a:r>
              <a:rPr lang="en-US" dirty="0" smtClean="0"/>
              <a:t>Visual classifiers for each attribute, trained on low-level visual features (</a:t>
            </a:r>
            <a:r>
              <a:rPr lang="en-US" dirty="0" err="1" smtClean="0"/>
              <a:t>HoG</a:t>
            </a:r>
            <a:r>
              <a:rPr lang="en-US" dirty="0" smtClean="0"/>
              <a:t>, SIFT, etc.)</a:t>
            </a:r>
          </a:p>
          <a:p>
            <a:pPr marL="285750" indent="-285750">
              <a:buFont typeface="Arial" charset="0"/>
              <a:buChar char="•"/>
            </a:pPr>
            <a:endParaRPr lang="en-US" dirty="0"/>
          </a:p>
          <a:p>
            <a:pPr marL="285750" indent="-285750">
              <a:buFont typeface="Arial" charset="0"/>
              <a:buChar char="•"/>
            </a:pPr>
            <a:r>
              <a:rPr lang="en-US" dirty="0" smtClean="0"/>
              <a:t>Shareable between object categories. Normal and Abnormal objects. </a:t>
            </a:r>
            <a:endParaRPr lang="en-US" dirty="0"/>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2057987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5277"/>
            <a:ext cx="8079898" cy="1339850"/>
          </a:xfrm>
        </p:spPr>
        <p:txBody>
          <a:bodyPr>
            <a:normAutofit/>
          </a:bodyPr>
          <a:lstStyle/>
          <a:p>
            <a:r>
              <a:rPr lang="en-US" dirty="0"/>
              <a:t>Abnormal </a:t>
            </a:r>
            <a:r>
              <a:rPr lang="en-US"/>
              <a:t>Object </a:t>
            </a:r>
            <a:r>
              <a:rPr lang="en-US" smtClean="0"/>
              <a:t>Detection</a:t>
            </a:r>
            <a:endParaRPr lang="en-US" dirty="0">
              <a:latin typeface="Avenir Book"/>
              <a:cs typeface="Avenir Book"/>
            </a:endParaRPr>
          </a:p>
        </p:txBody>
      </p:sp>
      <p:sp>
        <p:nvSpPr>
          <p:cNvPr id="4" name="Rectangle 3"/>
          <p:cNvSpPr/>
          <p:nvPr/>
        </p:nvSpPr>
        <p:spPr>
          <a:xfrm>
            <a:off x="2142135" y="1192355"/>
            <a:ext cx="4859728" cy="738664"/>
          </a:xfrm>
          <a:prstGeom prst="rect">
            <a:avLst/>
          </a:prstGeom>
        </p:spPr>
        <p:txBody>
          <a:bodyPr wrap="none">
            <a:spAutoFit/>
          </a:bodyPr>
          <a:lstStyle/>
          <a:p>
            <a:pPr algn="ctr"/>
            <a:r>
              <a:rPr lang="en-US" sz="2400" dirty="0" smtClean="0">
                <a:latin typeface="Avenir Book"/>
                <a:cs typeface="Avenir Book"/>
              </a:rPr>
              <a:t>Graphical Model for Normality (N)</a:t>
            </a:r>
            <a:endParaRPr lang="en-US" sz="2400" dirty="0">
              <a:latin typeface="Avenir Book"/>
              <a:cs typeface="Avenir Book"/>
            </a:endParaRPr>
          </a:p>
          <a:p>
            <a:pPr algn="ctr"/>
            <a:r>
              <a:rPr lang="en-US" b="1" dirty="0" smtClean="0">
                <a:solidFill>
                  <a:srgbClr val="7030A0"/>
                </a:solidFill>
              </a:rPr>
              <a:t>C</a:t>
            </a:r>
            <a:r>
              <a:rPr lang="en-US" dirty="0" smtClean="0">
                <a:solidFill>
                  <a:srgbClr val="7030A0"/>
                </a:solidFill>
              </a:rPr>
              <a:t>: </a:t>
            </a:r>
            <a:r>
              <a:rPr lang="en-US" dirty="0">
                <a:solidFill>
                  <a:srgbClr val="7030A0"/>
                </a:solidFill>
              </a:rPr>
              <a:t>o</a:t>
            </a:r>
            <a:r>
              <a:rPr lang="en-US" dirty="0" smtClean="0">
                <a:solidFill>
                  <a:srgbClr val="7030A0"/>
                </a:solidFill>
              </a:rPr>
              <a:t>bject </a:t>
            </a:r>
            <a:r>
              <a:rPr lang="en-US" b="1" dirty="0" smtClean="0">
                <a:solidFill>
                  <a:srgbClr val="7030A0"/>
                </a:solidFill>
              </a:rPr>
              <a:t>C</a:t>
            </a:r>
            <a:r>
              <a:rPr lang="en-US" dirty="0" smtClean="0">
                <a:solidFill>
                  <a:srgbClr val="7030A0"/>
                </a:solidFill>
              </a:rPr>
              <a:t>ategory, </a:t>
            </a:r>
            <a:r>
              <a:rPr lang="en-US" b="1" dirty="0" smtClean="0">
                <a:solidFill>
                  <a:srgbClr val="7030A0"/>
                </a:solidFill>
              </a:rPr>
              <a:t>A</a:t>
            </a:r>
            <a:r>
              <a:rPr lang="en-US" dirty="0" smtClean="0">
                <a:solidFill>
                  <a:srgbClr val="7030A0"/>
                </a:solidFill>
              </a:rPr>
              <a:t>: visual </a:t>
            </a:r>
            <a:r>
              <a:rPr lang="en-US" b="1" dirty="0" smtClean="0">
                <a:solidFill>
                  <a:srgbClr val="7030A0"/>
                </a:solidFill>
              </a:rPr>
              <a:t>A</a:t>
            </a:r>
            <a:r>
              <a:rPr lang="en-US" dirty="0" smtClean="0">
                <a:solidFill>
                  <a:srgbClr val="7030A0"/>
                </a:solidFill>
              </a:rPr>
              <a:t>ttributes</a:t>
            </a:r>
            <a:endParaRPr lang="en-US" dirty="0">
              <a:solidFill>
                <a:srgbClr val="7030A0"/>
              </a:solidFill>
            </a:endParaRPr>
          </a:p>
        </p:txBody>
      </p:sp>
      <p:sp>
        <p:nvSpPr>
          <p:cNvPr id="13" name="Slide Number Placeholder 12"/>
          <p:cNvSpPr>
            <a:spLocks noGrp="1"/>
          </p:cNvSpPr>
          <p:nvPr>
            <p:ph type="sldNum" sz="quarter" idx="12"/>
          </p:nvPr>
        </p:nvSpPr>
        <p:spPr/>
        <p:txBody>
          <a:bodyPr/>
          <a:lstStyle/>
          <a:p>
            <a:fld id="{0A79A3A1-7B42-CD4C-B216-A98242FD0A3D}" type="slidenum">
              <a:rPr lang="en-US" smtClean="0"/>
              <a:t>26</a:t>
            </a:fld>
            <a:endParaRPr lang="en-US"/>
          </a:p>
        </p:txBody>
      </p:sp>
      <p:pic>
        <p:nvPicPr>
          <p:cNvPr id="3" name="Picture 2"/>
          <p:cNvPicPr>
            <a:picLocks noChangeAspect="1"/>
          </p:cNvPicPr>
          <p:nvPr/>
        </p:nvPicPr>
        <p:blipFill>
          <a:blip r:embed="rId3"/>
          <a:stretch>
            <a:fillRect/>
          </a:stretch>
        </p:blipFill>
        <p:spPr>
          <a:xfrm>
            <a:off x="4325091" y="2476435"/>
            <a:ext cx="4555459" cy="3414965"/>
          </a:xfrm>
          <a:prstGeom prst="rect">
            <a:avLst/>
          </a:prstGeom>
        </p:spPr>
      </p:pic>
      <p:pic>
        <p:nvPicPr>
          <p:cNvPr id="16" name="Picture 15"/>
          <p:cNvPicPr>
            <a:picLocks noChangeAspect="1"/>
          </p:cNvPicPr>
          <p:nvPr/>
        </p:nvPicPr>
        <p:blipFill>
          <a:blip r:embed="rId4"/>
          <a:stretch>
            <a:fillRect/>
          </a:stretch>
        </p:blipFill>
        <p:spPr>
          <a:xfrm>
            <a:off x="183954" y="2923578"/>
            <a:ext cx="3916362" cy="309187"/>
          </a:xfrm>
          <a:prstGeom prst="rect">
            <a:avLst/>
          </a:prstGeom>
        </p:spPr>
      </p:pic>
      <p:pic>
        <p:nvPicPr>
          <p:cNvPr id="17" name="Picture 16"/>
          <p:cNvPicPr>
            <a:picLocks noChangeAspect="1"/>
          </p:cNvPicPr>
          <p:nvPr/>
        </p:nvPicPr>
        <p:blipFill>
          <a:blip r:embed="rId5"/>
          <a:stretch>
            <a:fillRect/>
          </a:stretch>
        </p:blipFill>
        <p:spPr>
          <a:xfrm>
            <a:off x="10633" y="4128411"/>
            <a:ext cx="4157782" cy="395980"/>
          </a:xfrm>
          <a:prstGeom prst="rect">
            <a:avLst/>
          </a:prstGeom>
        </p:spPr>
      </p:pic>
      <p:pic>
        <p:nvPicPr>
          <p:cNvPr id="18" name="Picture 17"/>
          <p:cNvPicPr>
            <a:picLocks noChangeAspect="1"/>
          </p:cNvPicPr>
          <p:nvPr/>
        </p:nvPicPr>
        <p:blipFill>
          <a:blip r:embed="rId6"/>
          <a:stretch>
            <a:fillRect/>
          </a:stretch>
        </p:blipFill>
        <p:spPr>
          <a:xfrm>
            <a:off x="412049" y="2516640"/>
            <a:ext cx="3239605" cy="326682"/>
          </a:xfrm>
          <a:prstGeom prst="rect">
            <a:avLst/>
          </a:prstGeom>
        </p:spPr>
      </p:pic>
      <p:pic>
        <p:nvPicPr>
          <p:cNvPr id="20" name="Picture 19"/>
          <p:cNvPicPr>
            <a:picLocks noChangeAspect="1"/>
          </p:cNvPicPr>
          <p:nvPr/>
        </p:nvPicPr>
        <p:blipFill>
          <a:blip r:embed="rId7"/>
          <a:stretch>
            <a:fillRect/>
          </a:stretch>
        </p:blipFill>
        <p:spPr>
          <a:xfrm>
            <a:off x="203899" y="3652363"/>
            <a:ext cx="3836050" cy="346482"/>
          </a:xfrm>
          <a:prstGeom prst="rect">
            <a:avLst/>
          </a:prstGeom>
        </p:spPr>
      </p:pic>
      <p:pic>
        <p:nvPicPr>
          <p:cNvPr id="21" name="Picture 20"/>
          <p:cNvPicPr>
            <a:picLocks noChangeAspect="1"/>
          </p:cNvPicPr>
          <p:nvPr/>
        </p:nvPicPr>
        <p:blipFill>
          <a:blip r:embed="rId8"/>
          <a:stretch>
            <a:fillRect/>
          </a:stretch>
        </p:blipFill>
        <p:spPr>
          <a:xfrm>
            <a:off x="561777" y="4928771"/>
            <a:ext cx="2940147" cy="353907"/>
          </a:xfrm>
          <a:prstGeom prst="rect">
            <a:avLst/>
          </a:prstGeom>
        </p:spPr>
      </p:pic>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8962706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2703" y="677536"/>
            <a:ext cx="8079898" cy="1339850"/>
          </a:xfrm>
        </p:spPr>
        <p:txBody>
          <a:bodyPr>
            <a:normAutofit/>
          </a:bodyPr>
          <a:lstStyle/>
          <a:p>
            <a:r>
              <a:rPr lang="en-US" sz="2400" b="1" dirty="0" smtClean="0">
                <a:latin typeface="Avenir Book"/>
                <a:cs typeface="Avenir Book"/>
              </a:rPr>
              <a:t>Surprise Score </a:t>
            </a:r>
            <a:r>
              <a:rPr lang="en-US" sz="2400" dirty="0" smtClean="0">
                <a:latin typeface="Avenir Book"/>
                <a:cs typeface="Avenir Book"/>
              </a:rPr>
              <a:t>for Abnormality</a:t>
            </a:r>
            <a:endParaRPr lang="en-US" sz="2400" dirty="0">
              <a:latin typeface="Avenir Book"/>
              <a:cs typeface="Avenir Book"/>
            </a:endParaRPr>
          </a:p>
        </p:txBody>
      </p:sp>
      <p:sp>
        <p:nvSpPr>
          <p:cNvPr id="15" name="TextBox 14"/>
          <p:cNvSpPr txBox="1"/>
          <p:nvPr/>
        </p:nvSpPr>
        <p:spPr>
          <a:xfrm>
            <a:off x="180039" y="1892261"/>
            <a:ext cx="4649998" cy="3693319"/>
          </a:xfrm>
          <a:prstGeom prst="rect">
            <a:avLst/>
          </a:prstGeom>
          <a:noFill/>
        </p:spPr>
        <p:txBody>
          <a:bodyPr wrap="square" rtlCol="0">
            <a:spAutoFit/>
          </a:bodyPr>
          <a:lstStyle/>
          <a:p>
            <a:pPr marL="342900" indent="-342900">
              <a:buFont typeface="Arial" charset="0"/>
              <a:buChar char="•"/>
            </a:pPr>
            <a:r>
              <a:rPr lang="en-US" dirty="0">
                <a:latin typeface="Avenir Book"/>
                <a:cs typeface="Avenir Book"/>
              </a:rPr>
              <a:t>T</a:t>
            </a:r>
            <a:r>
              <a:rPr lang="en-US" dirty="0" smtClean="0">
                <a:latin typeface="Avenir Book"/>
                <a:cs typeface="Avenir Book"/>
              </a:rPr>
              <a:t>he amount of information produced by an attribute is different from one category to another.  </a:t>
            </a:r>
          </a:p>
          <a:p>
            <a:pPr marL="342900" indent="-342900">
              <a:buFont typeface="Wingdings" charset="2"/>
              <a:buChar char="Ø"/>
            </a:pPr>
            <a:r>
              <a:rPr lang="en-US" dirty="0" smtClean="0">
                <a:latin typeface="Avenir Book"/>
                <a:cs typeface="Avenir Book"/>
              </a:rPr>
              <a:t>We measure it via information theory</a:t>
            </a:r>
          </a:p>
          <a:p>
            <a:pPr marL="342900" indent="-342900">
              <a:buFont typeface="Wingdings" charset="2"/>
              <a:buChar char="Ø"/>
            </a:pPr>
            <a:endParaRPr lang="en-US" dirty="0">
              <a:latin typeface="Avenir Book"/>
              <a:cs typeface="Avenir Book"/>
            </a:endParaRPr>
          </a:p>
          <a:p>
            <a:pPr marL="342900" indent="-342900">
              <a:buFont typeface="Wingdings" charset="2"/>
              <a:buChar char="Ø"/>
            </a:pPr>
            <a:endParaRPr lang="en-US" dirty="0">
              <a:latin typeface="Avenir Book"/>
              <a:cs typeface="Avenir Book"/>
            </a:endParaRPr>
          </a:p>
          <a:p>
            <a:pPr marL="342900" indent="-342900">
              <a:buFont typeface="+mj-lt"/>
              <a:buAutoNum type="arabicPeriod"/>
            </a:pPr>
            <a:endParaRPr lang="en-US" dirty="0">
              <a:latin typeface="Avenir Book"/>
              <a:cs typeface="Avenir Book"/>
            </a:endParaRPr>
          </a:p>
          <a:p>
            <a:pPr marL="342900" indent="-342900">
              <a:buFont typeface="+mj-lt"/>
              <a:buAutoNum type="arabicPeriod"/>
            </a:pPr>
            <a:endParaRPr lang="en-US" dirty="0" smtClean="0">
              <a:latin typeface="Avenir Book"/>
              <a:cs typeface="Avenir Book"/>
            </a:endParaRPr>
          </a:p>
          <a:p>
            <a:pPr marL="342900" indent="-342900">
              <a:buFont typeface="Arial" charset="0"/>
              <a:buChar char="•"/>
            </a:pPr>
            <a:r>
              <a:rPr lang="en-US" dirty="0" smtClean="0">
                <a:latin typeface="Avenir Book"/>
                <a:cs typeface="Avenir Book"/>
              </a:rPr>
              <a:t>Attribute </a:t>
            </a:r>
            <a:r>
              <a:rPr lang="en-US" dirty="0">
                <a:latin typeface="Avenir Book"/>
                <a:cs typeface="Avenir Book"/>
              </a:rPr>
              <a:t>classifiers are noisy</a:t>
            </a:r>
            <a:r>
              <a:rPr lang="en-US" dirty="0" smtClean="0">
                <a:latin typeface="Avenir Book"/>
                <a:cs typeface="Avenir Book"/>
              </a:rPr>
              <a:t>!</a:t>
            </a:r>
          </a:p>
          <a:p>
            <a:pPr marL="342900" indent="-342900">
              <a:buFont typeface="Wingdings" charset="2"/>
              <a:buChar char="Ø"/>
            </a:pPr>
            <a:r>
              <a:rPr lang="en-US" dirty="0" smtClean="0">
                <a:latin typeface="Avenir Book"/>
                <a:cs typeface="Avenir Book"/>
              </a:rPr>
              <a:t>Measure reliability of attributes as its accuracy over validation set. </a:t>
            </a:r>
          </a:p>
          <a:p>
            <a:pPr marL="800100" lvl="1" indent="-342900">
              <a:buFont typeface="Arial" charset="0"/>
              <a:buChar char="•"/>
            </a:pPr>
            <a:endParaRPr lang="en-US" dirty="0">
              <a:latin typeface="Avenir Book"/>
              <a:cs typeface="Avenir Book"/>
            </a:endParaRPr>
          </a:p>
          <a:p>
            <a:pPr marL="342900" indent="-342900">
              <a:buFont typeface="+mj-lt"/>
              <a:buAutoNum type="arabicPeriod"/>
            </a:pPr>
            <a:endParaRPr lang="en-US" dirty="0">
              <a:latin typeface="Avenir Book"/>
              <a:cs typeface="Avenir Book"/>
            </a:endParaRPr>
          </a:p>
        </p:txBody>
      </p:sp>
      <p:sp>
        <p:nvSpPr>
          <p:cNvPr id="11" name="Title 1"/>
          <p:cNvSpPr txBox="1">
            <a:spLocks/>
          </p:cNvSpPr>
          <p:nvPr/>
        </p:nvSpPr>
        <p:spPr>
          <a:xfrm>
            <a:off x="0" y="-225277"/>
            <a:ext cx="8079898" cy="1339850"/>
          </a:xfrm>
          <a:prstGeom prst="rect">
            <a:avLst/>
          </a:prstGeom>
          <a:effectLst>
            <a:softEdge rad="635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Abnormal Object Detection</a:t>
            </a:r>
            <a:endParaRPr lang="en-US" dirty="0">
              <a:latin typeface="Avenir Book"/>
              <a:cs typeface="Avenir Book"/>
            </a:endParaRPr>
          </a:p>
        </p:txBody>
      </p:sp>
      <p:sp>
        <p:nvSpPr>
          <p:cNvPr id="6" name="Slide Number Placeholder 5"/>
          <p:cNvSpPr>
            <a:spLocks noGrp="1"/>
          </p:cNvSpPr>
          <p:nvPr>
            <p:ph type="sldNum" sz="quarter" idx="12"/>
          </p:nvPr>
        </p:nvSpPr>
        <p:spPr/>
        <p:txBody>
          <a:bodyPr/>
          <a:lstStyle/>
          <a:p>
            <a:fld id="{0A79A3A1-7B42-CD4C-B216-A98242FD0A3D}" type="slidenum">
              <a:rPr lang="en-US" smtClean="0"/>
              <a:t>27</a:t>
            </a:fld>
            <a:endParaRPr lang="en-US"/>
          </a:p>
        </p:txBody>
      </p:sp>
      <p:pic>
        <p:nvPicPr>
          <p:cNvPr id="17" name="Picture 16"/>
          <p:cNvPicPr>
            <a:picLocks noChangeAspect="1"/>
          </p:cNvPicPr>
          <p:nvPr/>
        </p:nvPicPr>
        <p:blipFill>
          <a:blip r:embed="rId3"/>
          <a:stretch>
            <a:fillRect/>
          </a:stretch>
        </p:blipFill>
        <p:spPr>
          <a:xfrm>
            <a:off x="4948974" y="2007212"/>
            <a:ext cx="4141326" cy="3104514"/>
          </a:xfrm>
          <a:prstGeom prst="rect">
            <a:avLst/>
          </a:prstGeom>
        </p:spPr>
      </p:pic>
      <p:pic>
        <p:nvPicPr>
          <p:cNvPr id="5" name="Picture 4"/>
          <p:cNvPicPr>
            <a:picLocks noChangeAspect="1"/>
          </p:cNvPicPr>
          <p:nvPr/>
        </p:nvPicPr>
        <p:blipFill>
          <a:blip r:embed="rId4"/>
          <a:stretch>
            <a:fillRect/>
          </a:stretch>
        </p:blipFill>
        <p:spPr>
          <a:xfrm>
            <a:off x="177278" y="3202762"/>
            <a:ext cx="4652759" cy="519724"/>
          </a:xfrm>
          <a:prstGeom prst="rect">
            <a:avLst/>
          </a:prstGeom>
        </p:spPr>
      </p:pic>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015054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2703" y="677536"/>
            <a:ext cx="8079898" cy="1339850"/>
          </a:xfrm>
        </p:spPr>
        <p:txBody>
          <a:bodyPr>
            <a:normAutofit/>
          </a:bodyPr>
          <a:lstStyle/>
          <a:p>
            <a:r>
              <a:rPr lang="en-US" sz="2400" b="1" dirty="0" smtClean="0">
                <a:latin typeface="Avenir Book"/>
                <a:cs typeface="Avenir Book"/>
              </a:rPr>
              <a:t>Surprise Score </a:t>
            </a:r>
            <a:r>
              <a:rPr lang="en-US" sz="2400" dirty="0" smtClean="0">
                <a:latin typeface="Avenir Book"/>
                <a:cs typeface="Avenir Book"/>
              </a:rPr>
              <a:t>for Abnormality</a:t>
            </a:r>
            <a:endParaRPr lang="en-US" sz="2400" dirty="0">
              <a:latin typeface="Avenir Book"/>
              <a:cs typeface="Avenir Book"/>
            </a:endParaRPr>
          </a:p>
        </p:txBody>
      </p:sp>
      <p:sp>
        <p:nvSpPr>
          <p:cNvPr id="15" name="TextBox 14"/>
          <p:cNvSpPr txBox="1"/>
          <p:nvPr/>
        </p:nvSpPr>
        <p:spPr>
          <a:xfrm>
            <a:off x="190671" y="1647712"/>
            <a:ext cx="4649998" cy="2585323"/>
          </a:xfrm>
          <a:prstGeom prst="rect">
            <a:avLst/>
          </a:prstGeom>
          <a:noFill/>
        </p:spPr>
        <p:txBody>
          <a:bodyPr wrap="square" rtlCol="0">
            <a:spAutoFit/>
          </a:bodyPr>
          <a:lstStyle/>
          <a:p>
            <a:pPr marL="342900" indent="-342900">
              <a:buFont typeface="+mj-lt"/>
              <a:buAutoNum type="arabicPeriod"/>
            </a:pPr>
            <a:endParaRPr lang="en-US" dirty="0" smtClean="0">
              <a:latin typeface="Avenir Book"/>
              <a:cs typeface="Avenir Book"/>
            </a:endParaRPr>
          </a:p>
          <a:p>
            <a:pPr marL="342900" indent="-342900">
              <a:buFont typeface="Arial" charset="0"/>
              <a:buChar char="•"/>
            </a:pPr>
            <a:r>
              <a:rPr lang="en-US" dirty="0" smtClean="0">
                <a:latin typeface="Avenir Book"/>
                <a:cs typeface="Avenir Book"/>
              </a:rPr>
              <a:t>Importance of visual attributes is dependent on the object category. </a:t>
            </a:r>
          </a:p>
          <a:p>
            <a:pPr marL="342900" indent="-342900">
              <a:buFont typeface="Wingdings" charset="2"/>
              <a:buChar char="Ø"/>
            </a:pPr>
            <a:r>
              <a:rPr lang="en-US" dirty="0" smtClean="0">
                <a:latin typeface="Avenir Book"/>
                <a:cs typeface="Avenir Book"/>
              </a:rPr>
              <a:t>Compute relevance of an attribute over training set once. </a:t>
            </a:r>
          </a:p>
          <a:p>
            <a:pPr marL="342900" indent="-342900">
              <a:buFont typeface="Arial" charset="0"/>
              <a:buChar char="•"/>
            </a:pPr>
            <a:endParaRPr lang="en-US" dirty="0">
              <a:latin typeface="Avenir Book"/>
              <a:cs typeface="Avenir Book"/>
            </a:endParaRPr>
          </a:p>
          <a:p>
            <a:pPr marL="342900" indent="-342900">
              <a:buFont typeface="Arial" charset="0"/>
              <a:buChar char="•"/>
            </a:pPr>
            <a:endParaRPr lang="en-US" dirty="0" smtClean="0">
              <a:latin typeface="Avenir Book"/>
              <a:cs typeface="Avenir Book"/>
            </a:endParaRPr>
          </a:p>
          <a:p>
            <a:pPr marL="800100" lvl="1" indent="-342900">
              <a:buFont typeface="Arial" charset="0"/>
              <a:buChar char="•"/>
            </a:pPr>
            <a:endParaRPr lang="en-US" dirty="0">
              <a:latin typeface="Avenir Book"/>
              <a:cs typeface="Avenir Book"/>
            </a:endParaRPr>
          </a:p>
          <a:p>
            <a:pPr marL="342900" indent="-342900">
              <a:buFont typeface="+mj-lt"/>
              <a:buAutoNum type="arabicPeriod"/>
            </a:pPr>
            <a:endParaRPr lang="en-US" dirty="0">
              <a:latin typeface="Avenir Book"/>
              <a:cs typeface="Avenir Book"/>
            </a:endParaRPr>
          </a:p>
        </p:txBody>
      </p:sp>
      <p:sp>
        <p:nvSpPr>
          <p:cNvPr id="11" name="Title 1"/>
          <p:cNvSpPr txBox="1">
            <a:spLocks/>
          </p:cNvSpPr>
          <p:nvPr/>
        </p:nvSpPr>
        <p:spPr>
          <a:xfrm>
            <a:off x="0" y="-225277"/>
            <a:ext cx="8079898" cy="1339850"/>
          </a:xfrm>
          <a:prstGeom prst="rect">
            <a:avLst/>
          </a:prstGeom>
          <a:effectLst>
            <a:softEdge rad="635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Abnormal Object Detection</a:t>
            </a:r>
            <a:endParaRPr lang="en-US" dirty="0">
              <a:latin typeface="Avenir Book"/>
              <a:cs typeface="Avenir Book"/>
            </a:endParaRPr>
          </a:p>
        </p:txBody>
      </p:sp>
      <p:sp>
        <p:nvSpPr>
          <p:cNvPr id="6" name="Slide Number Placeholder 5"/>
          <p:cNvSpPr>
            <a:spLocks noGrp="1"/>
          </p:cNvSpPr>
          <p:nvPr>
            <p:ph type="sldNum" sz="quarter" idx="12"/>
          </p:nvPr>
        </p:nvSpPr>
        <p:spPr/>
        <p:txBody>
          <a:bodyPr/>
          <a:lstStyle/>
          <a:p>
            <a:fld id="{0A79A3A1-7B42-CD4C-B216-A98242FD0A3D}" type="slidenum">
              <a:rPr lang="en-US" smtClean="0"/>
              <a:t>28</a:t>
            </a:fld>
            <a:endParaRPr lang="en-US"/>
          </a:p>
        </p:txBody>
      </p:sp>
      <p:pic>
        <p:nvPicPr>
          <p:cNvPr id="17" name="Picture 16"/>
          <p:cNvPicPr>
            <a:picLocks noChangeAspect="1"/>
          </p:cNvPicPr>
          <p:nvPr/>
        </p:nvPicPr>
        <p:blipFill>
          <a:blip r:embed="rId3"/>
          <a:stretch>
            <a:fillRect/>
          </a:stretch>
        </p:blipFill>
        <p:spPr>
          <a:xfrm>
            <a:off x="4948974" y="2007212"/>
            <a:ext cx="4141326" cy="3104514"/>
          </a:xfrm>
          <a:prstGeom prst="rect">
            <a:avLst/>
          </a:prstGeom>
        </p:spPr>
      </p:pic>
      <p:pic>
        <p:nvPicPr>
          <p:cNvPr id="12" name="Picture 11"/>
          <p:cNvPicPr>
            <a:picLocks noChangeAspect="1"/>
          </p:cNvPicPr>
          <p:nvPr/>
        </p:nvPicPr>
        <p:blipFill>
          <a:blip r:embed="rId4"/>
          <a:stretch>
            <a:fillRect/>
          </a:stretch>
        </p:blipFill>
        <p:spPr>
          <a:xfrm>
            <a:off x="628650" y="3178339"/>
            <a:ext cx="3838524" cy="381130"/>
          </a:xfrm>
          <a:prstGeom prst="rect">
            <a:avLst/>
          </a:prstGeom>
        </p:spPr>
      </p:pic>
      <p:pic>
        <p:nvPicPr>
          <p:cNvPr id="7" name="Picture 6"/>
          <p:cNvPicPr>
            <a:picLocks noChangeAspect="1"/>
          </p:cNvPicPr>
          <p:nvPr/>
        </p:nvPicPr>
        <p:blipFill>
          <a:blip r:embed="rId5"/>
          <a:stretch>
            <a:fillRect/>
          </a:stretch>
        </p:blipFill>
        <p:spPr>
          <a:xfrm>
            <a:off x="492903" y="4918217"/>
            <a:ext cx="4083537" cy="940452"/>
          </a:xfrm>
          <a:prstGeom prst="rect">
            <a:avLst/>
          </a:prstGeom>
        </p:spPr>
      </p:pic>
      <p:sp>
        <p:nvSpPr>
          <p:cNvPr id="8" name="TextBox 7"/>
          <p:cNvSpPr txBox="1"/>
          <p:nvPr/>
        </p:nvSpPr>
        <p:spPr>
          <a:xfrm>
            <a:off x="190671" y="4229100"/>
            <a:ext cx="4482933" cy="646331"/>
          </a:xfrm>
          <a:prstGeom prst="rect">
            <a:avLst/>
          </a:prstGeom>
          <a:noFill/>
        </p:spPr>
        <p:txBody>
          <a:bodyPr wrap="square" rtlCol="0">
            <a:spAutoFit/>
          </a:bodyPr>
          <a:lstStyle/>
          <a:p>
            <a:pPr marL="285750" indent="-285750">
              <a:buFont typeface="Arial" charset="0"/>
              <a:buChar char="•"/>
            </a:pPr>
            <a:r>
              <a:rPr lang="en-US" dirty="0" smtClean="0"/>
              <a:t>Surprise score is aggregation over all attributes and </a:t>
            </a:r>
            <a:r>
              <a:rPr lang="en-US" smtClean="0"/>
              <a:t>object categories. </a:t>
            </a:r>
            <a:endParaRPr lang="en-US" dirty="0"/>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45398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0" y="-159491"/>
            <a:ext cx="7832348" cy="1339850"/>
          </a:xfrm>
        </p:spPr>
        <p:txBody>
          <a:bodyPr>
            <a:noAutofit/>
          </a:bodyPr>
          <a:lstStyle/>
          <a:p>
            <a:r>
              <a:rPr lang="en-US" dirty="0" smtClean="0">
                <a:latin typeface="Avenir Book"/>
                <a:cs typeface="Avenir Book"/>
              </a:rPr>
              <a:t>Abnormal Object Detection</a:t>
            </a:r>
            <a:endParaRPr lang="en-US" dirty="0">
              <a:latin typeface="Avenir Book"/>
              <a:cs typeface="Avenir Book"/>
            </a:endParaRPr>
          </a:p>
        </p:txBody>
      </p:sp>
      <p:graphicFrame>
        <p:nvGraphicFramePr>
          <p:cNvPr id="5" name="Table 4"/>
          <p:cNvGraphicFramePr>
            <a:graphicFrameLocks noGrp="1"/>
          </p:cNvGraphicFramePr>
          <p:nvPr>
            <p:extLst>
              <p:ext uri="{D42A27DB-BD31-4B8C-83A1-F6EECF244321}">
                <p14:modId xmlns:p14="http://schemas.microsoft.com/office/powerpoint/2010/main" val="100109204"/>
              </p:ext>
            </p:extLst>
          </p:nvPr>
        </p:nvGraphicFramePr>
        <p:xfrm>
          <a:off x="1489380" y="3108412"/>
          <a:ext cx="6081001" cy="2782650"/>
        </p:xfrm>
        <a:graphic>
          <a:graphicData uri="http://schemas.openxmlformats.org/drawingml/2006/table">
            <a:tbl>
              <a:tblPr firstRow="1" bandRow="1">
                <a:tableStyleId>{9D7B26C5-4107-4FEC-AEDC-1716B250A1EF}</a:tableStyleId>
              </a:tblPr>
              <a:tblGrid>
                <a:gridCol w="4226760"/>
                <a:gridCol w="1854241"/>
              </a:tblGrid>
              <a:tr h="457410">
                <a:tc>
                  <a:txBody>
                    <a:bodyPr/>
                    <a:lstStyle/>
                    <a:p>
                      <a:pPr algn="ctr"/>
                      <a:r>
                        <a:rPr lang="en-US" sz="2400" dirty="0" smtClean="0"/>
                        <a:t>Method</a:t>
                      </a:r>
                      <a:endParaRPr lang="en-US" sz="2400" dirty="0" smtClean="0">
                        <a:latin typeface="Avenir Book"/>
                        <a:cs typeface="Avenir Book"/>
                      </a:endParaRPr>
                    </a:p>
                  </a:txBody>
                  <a:tcPr marL="91450" marR="91450" marT="58809" marB="58809"/>
                </a:tc>
                <a:tc>
                  <a:txBody>
                    <a:bodyPr/>
                    <a:lstStyle/>
                    <a:p>
                      <a:pPr algn="ctr"/>
                      <a:r>
                        <a:rPr lang="en-US" sz="2400" dirty="0" smtClean="0"/>
                        <a:t>AUC</a:t>
                      </a:r>
                      <a:endParaRPr lang="en-US" sz="2400" dirty="0">
                        <a:latin typeface="Avenir Book"/>
                        <a:cs typeface="Avenir Book"/>
                      </a:endParaRPr>
                    </a:p>
                  </a:txBody>
                  <a:tcPr marL="91450" marR="91450" marT="58809" marB="58809"/>
                </a:tc>
              </a:tr>
              <a:tr h="457410">
                <a:tc>
                  <a:txBody>
                    <a:bodyPr/>
                    <a:lstStyle/>
                    <a:p>
                      <a:pPr algn="l"/>
                      <a:r>
                        <a:rPr lang="en-US" sz="2400" dirty="0" smtClean="0"/>
                        <a:t>One class SVM</a:t>
                      </a:r>
                      <a:endParaRPr lang="en-US" sz="2400" dirty="0">
                        <a:latin typeface="Avenir Book"/>
                        <a:cs typeface="Avenir Book"/>
                      </a:endParaRPr>
                    </a:p>
                  </a:txBody>
                  <a:tcPr marL="91450" marR="91450" marT="58809" marB="58809"/>
                </a:tc>
                <a:tc>
                  <a:txBody>
                    <a:bodyPr/>
                    <a:lstStyle/>
                    <a:p>
                      <a:pPr algn="ctr"/>
                      <a:r>
                        <a:rPr lang="en-US" sz="2400" dirty="0" smtClean="0"/>
                        <a:t>0.5980</a:t>
                      </a:r>
                      <a:endParaRPr lang="en-US" sz="2400" dirty="0">
                        <a:latin typeface="Avenir Book"/>
                        <a:cs typeface="Avenir Book"/>
                      </a:endParaRPr>
                    </a:p>
                  </a:txBody>
                  <a:tcPr marL="91450" marR="91450" marT="58809" marB="58809"/>
                </a:tc>
              </a:tr>
              <a:tr h="457410">
                <a:tc>
                  <a:txBody>
                    <a:bodyPr/>
                    <a:lstStyle/>
                    <a:p>
                      <a:pPr algn="l"/>
                      <a:r>
                        <a:rPr lang="en-US" sz="2400" u="sng" dirty="0" smtClean="0"/>
                        <a:t>Two class SVM</a:t>
                      </a:r>
                      <a:endParaRPr lang="en-US" sz="2400" u="sng" dirty="0">
                        <a:latin typeface="Avenir Book"/>
                        <a:cs typeface="Avenir Book"/>
                      </a:endParaRPr>
                    </a:p>
                  </a:txBody>
                  <a:tcPr marL="91450" marR="91450" marT="58809" marB="58809"/>
                </a:tc>
                <a:tc>
                  <a:txBody>
                    <a:bodyPr/>
                    <a:lstStyle/>
                    <a:p>
                      <a:pPr algn="ctr"/>
                      <a:r>
                        <a:rPr lang="en-US" sz="2400" dirty="0" smtClean="0"/>
                        <a:t>0.8657</a:t>
                      </a:r>
                      <a:endParaRPr lang="en-US" sz="2400" dirty="0" smtClean="0">
                        <a:latin typeface="Avenir Book"/>
                        <a:cs typeface="Avenir Book"/>
                      </a:endParaRPr>
                    </a:p>
                  </a:txBody>
                  <a:tcPr marL="91450" marR="91450" marT="58809" marB="58809"/>
                </a:tc>
              </a:tr>
              <a:tr h="457410">
                <a:tc>
                  <a:txBody>
                    <a:bodyPr/>
                    <a:lstStyle/>
                    <a:p>
                      <a:pPr algn="l"/>
                      <a:r>
                        <a:rPr lang="en-US" sz="2400" baseline="0" dirty="0" smtClean="0"/>
                        <a:t>Graphical Model</a:t>
                      </a:r>
                      <a:endParaRPr lang="en-US" sz="2400" baseline="0" dirty="0" smtClean="0">
                        <a:latin typeface="Avenir Book"/>
                        <a:cs typeface="Avenir Book"/>
                      </a:endParaRPr>
                    </a:p>
                  </a:txBody>
                  <a:tcPr marL="91450" marR="91450" marT="58809" marB="58809"/>
                </a:tc>
                <a:tc>
                  <a:txBody>
                    <a:bodyPr/>
                    <a:lstStyle/>
                    <a:p>
                      <a:pPr algn="ctr"/>
                      <a:r>
                        <a:rPr lang="en-US" sz="2400" dirty="0" smtClean="0"/>
                        <a:t>0.8703</a:t>
                      </a:r>
                      <a:endParaRPr lang="en-US" sz="2400" dirty="0">
                        <a:latin typeface="Avenir Book"/>
                        <a:cs typeface="Avenir Book"/>
                      </a:endParaRPr>
                    </a:p>
                  </a:txBody>
                  <a:tcPr marL="91450" marR="91450" marT="58809" marB="58809"/>
                </a:tc>
              </a:tr>
              <a:tr h="803529">
                <a:tc>
                  <a:txBody>
                    <a:bodyPr/>
                    <a:lstStyle/>
                    <a:p>
                      <a:pPr algn="l"/>
                      <a:r>
                        <a:rPr lang="en-US" sz="2400" dirty="0" smtClean="0"/>
                        <a:t>Our Model</a:t>
                      </a:r>
                      <a:r>
                        <a:rPr lang="en-US" sz="2400" baseline="0" dirty="0" smtClean="0"/>
                        <a:t> with </a:t>
                      </a:r>
                      <a:r>
                        <a:rPr lang="en-US" sz="2400" dirty="0" smtClean="0"/>
                        <a:t>surprise score</a:t>
                      </a:r>
                      <a:endParaRPr lang="en-US" sz="2400" dirty="0">
                        <a:latin typeface="Avenir Book"/>
                        <a:cs typeface="Avenir Book"/>
                      </a:endParaRPr>
                    </a:p>
                  </a:txBody>
                  <a:tcPr marL="91450" marR="91450" marT="58809" marB="58809"/>
                </a:tc>
                <a:tc>
                  <a:txBody>
                    <a:bodyPr/>
                    <a:lstStyle/>
                    <a:p>
                      <a:pPr algn="ctr"/>
                      <a:r>
                        <a:rPr lang="en-US" sz="2400" dirty="0" smtClean="0"/>
                        <a:t>0.9105</a:t>
                      </a:r>
                      <a:endParaRPr lang="en-US" sz="2400" b="1" dirty="0">
                        <a:latin typeface="Avenir Book"/>
                        <a:cs typeface="Avenir Book"/>
                      </a:endParaRPr>
                    </a:p>
                  </a:txBody>
                  <a:tcPr marL="91450" marR="91450" marT="58809" marB="58809"/>
                </a:tc>
              </a:tr>
            </a:tbl>
          </a:graphicData>
        </a:graphic>
      </p:graphicFrame>
      <p:sp>
        <p:nvSpPr>
          <p:cNvPr id="2" name="TextBox 1"/>
          <p:cNvSpPr txBox="1"/>
          <p:nvPr/>
        </p:nvSpPr>
        <p:spPr>
          <a:xfrm>
            <a:off x="255845" y="1815094"/>
            <a:ext cx="8484118" cy="830997"/>
          </a:xfrm>
          <a:prstGeom prst="rect">
            <a:avLst/>
          </a:prstGeom>
          <a:noFill/>
        </p:spPr>
        <p:txBody>
          <a:bodyPr wrap="square" rtlCol="0">
            <a:spAutoFit/>
          </a:bodyPr>
          <a:lstStyle/>
          <a:p>
            <a:pPr marL="342900" indent="-342900">
              <a:buFont typeface="Arial"/>
              <a:buChar char="•"/>
            </a:pPr>
            <a:r>
              <a:rPr lang="en-US" sz="2400" dirty="0" smtClean="0">
                <a:latin typeface="Avenir Book"/>
                <a:cs typeface="Avenir Book"/>
              </a:rPr>
              <a:t>Based on Abnormality Score from the Normality model, we can classify an object as Normal vs. Abnormal.</a:t>
            </a:r>
          </a:p>
        </p:txBody>
      </p:sp>
      <p:sp>
        <p:nvSpPr>
          <p:cNvPr id="7" name="Slide Number Placeholder 6"/>
          <p:cNvSpPr>
            <a:spLocks noGrp="1"/>
          </p:cNvSpPr>
          <p:nvPr>
            <p:ph type="sldNum" sz="quarter" idx="12"/>
          </p:nvPr>
        </p:nvSpPr>
        <p:spPr/>
        <p:txBody>
          <a:bodyPr/>
          <a:lstStyle/>
          <a:p>
            <a:fld id="{0A79A3A1-7B42-CD4C-B216-A98242FD0A3D}" type="slidenum">
              <a:rPr lang="en-US" smtClean="0"/>
              <a:t>29</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983745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860" y="1189"/>
            <a:ext cx="7886700" cy="1325563"/>
          </a:xfrm>
        </p:spPr>
        <p:txBody>
          <a:bodyPr/>
          <a:lstStyle/>
          <a:p>
            <a:r>
              <a:rPr lang="en-US" dirty="0" smtClean="0"/>
              <a:t>Motivation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759960166"/>
              </p:ext>
            </p:extLst>
          </p:nvPr>
        </p:nvGraphicFramePr>
        <p:xfrm>
          <a:off x="1536102" y="1441524"/>
          <a:ext cx="5950548" cy="4706799"/>
        </p:xfrm>
        <a:graphic>
          <a:graphicData uri="http://schemas.openxmlformats.org/drawingml/2006/table">
            <a:tbl>
              <a:tblPr firstRow="1" bandRow="1">
                <a:tableStyleId>{2D5ABB26-0587-4C30-8999-92F81FD0307C}</a:tableStyleId>
              </a:tblPr>
              <a:tblGrid>
                <a:gridCol w="3015373"/>
                <a:gridCol w="2935175"/>
              </a:tblGrid>
              <a:tr h="1568933">
                <a:tc>
                  <a:txBody>
                    <a:bodyPr/>
                    <a:lstStyle/>
                    <a:p>
                      <a:endParaRPr lang="en-US" dirty="0"/>
                    </a:p>
                  </a:txBody>
                  <a:tcPr>
                    <a:blipFill rotWithShape="1">
                      <a:blip r:embed="rId3"/>
                      <a:stretch>
                        <a:fillRect/>
                      </a:stretch>
                    </a:blipFill>
                  </a:tcPr>
                </a:tc>
                <a:tc>
                  <a:txBody>
                    <a:bodyPr/>
                    <a:lstStyle/>
                    <a:p>
                      <a:endParaRPr lang="en-US" dirty="0"/>
                    </a:p>
                  </a:txBody>
                  <a:tcPr>
                    <a:blipFill rotWithShape="1">
                      <a:blip r:embed="rId4"/>
                      <a:stretch>
                        <a:fillRect/>
                      </a:stretch>
                    </a:blipFill>
                  </a:tcPr>
                </a:tc>
              </a:tr>
              <a:tr h="1568933">
                <a:tc>
                  <a:txBody>
                    <a:bodyPr/>
                    <a:lstStyle/>
                    <a:p>
                      <a:endParaRPr lang="en-US" dirty="0"/>
                    </a:p>
                  </a:txBody>
                  <a:tcPr>
                    <a:blipFill rotWithShape="1">
                      <a:blip r:embed="rId5"/>
                      <a:stretch>
                        <a:fillRect/>
                      </a:stretch>
                    </a:blipFill>
                  </a:tcPr>
                </a:tc>
                <a:tc>
                  <a:txBody>
                    <a:bodyPr/>
                    <a:lstStyle/>
                    <a:p>
                      <a:endParaRPr lang="en-US" dirty="0"/>
                    </a:p>
                  </a:txBody>
                  <a:tcPr>
                    <a:blipFill rotWithShape="1">
                      <a:blip r:embed="rId6"/>
                      <a:stretch>
                        <a:fillRect/>
                      </a:stretch>
                    </a:blipFill>
                  </a:tcPr>
                </a:tc>
              </a:tr>
              <a:tr h="1568933">
                <a:tc>
                  <a:txBody>
                    <a:bodyPr/>
                    <a:lstStyle/>
                    <a:p>
                      <a:endParaRPr lang="en-US" dirty="0"/>
                    </a:p>
                  </a:txBody>
                  <a:tcPr>
                    <a:blipFill rotWithShape="1">
                      <a:blip r:embed="rId7"/>
                      <a:stretch>
                        <a:fillRect/>
                      </a:stretch>
                    </a:blipFill>
                  </a:tcPr>
                </a:tc>
                <a:tc>
                  <a:txBody>
                    <a:bodyPr/>
                    <a:lstStyle/>
                    <a:p>
                      <a:endParaRPr lang="en-US" dirty="0"/>
                    </a:p>
                  </a:txBody>
                  <a:tcPr>
                    <a:blipFill rotWithShape="1">
                      <a:blip r:embed="rId8"/>
                      <a:stretch>
                        <a:fillRect/>
                      </a:stretch>
                    </a:blipFill>
                  </a:tcPr>
                </a:tc>
              </a:tr>
            </a:tbl>
          </a:graphicData>
        </a:graphic>
      </p:graphicFrame>
      <p:sp>
        <p:nvSpPr>
          <p:cNvPr id="12" name="Slide Number Placeholder 11"/>
          <p:cNvSpPr>
            <a:spLocks noGrp="1"/>
          </p:cNvSpPr>
          <p:nvPr>
            <p:ph type="sldNum" sz="quarter" idx="12"/>
          </p:nvPr>
        </p:nvSpPr>
        <p:spPr/>
        <p:txBody>
          <a:bodyPr/>
          <a:lstStyle/>
          <a:p>
            <a:fld id="{0A79A3A1-7B42-CD4C-B216-A98242FD0A3D}" type="slidenum">
              <a:rPr lang="en-US" smtClean="0"/>
              <a:t>3</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904080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9604"/>
            <a:ext cx="7886700" cy="1325563"/>
          </a:xfrm>
        </p:spPr>
        <p:txBody>
          <a:bodyPr/>
          <a:lstStyle/>
          <a:p>
            <a:r>
              <a:rPr lang="en-US" dirty="0" smtClean="0">
                <a:latin typeface="Avenir Book"/>
                <a:cs typeface="Avenir Book"/>
              </a:rPr>
              <a:t>Abnormal Object Ranking</a:t>
            </a:r>
            <a:endParaRPr lang="en-US" dirty="0">
              <a:latin typeface="Avenir Book"/>
              <a:cs typeface="Avenir Book"/>
            </a:endParaRPr>
          </a:p>
        </p:txBody>
      </p:sp>
      <p:sp>
        <p:nvSpPr>
          <p:cNvPr id="5" name="Content Placeholder 4"/>
          <p:cNvSpPr>
            <a:spLocks noGrp="1"/>
          </p:cNvSpPr>
          <p:nvPr>
            <p:ph idx="1"/>
          </p:nvPr>
        </p:nvSpPr>
        <p:spPr>
          <a:xfrm>
            <a:off x="900112" y="1788642"/>
            <a:ext cx="7345363" cy="751502"/>
          </a:xfrm>
        </p:spPr>
        <p:txBody>
          <a:bodyPr>
            <a:normAutofit fontScale="92500" lnSpcReduction="10000"/>
          </a:bodyPr>
          <a:lstStyle/>
          <a:p>
            <a:pPr>
              <a:buFont typeface="Arial"/>
              <a:buChar char="•"/>
            </a:pPr>
            <a:r>
              <a:rPr lang="en-US" dirty="0" smtClean="0">
                <a:latin typeface="Avenir Book"/>
                <a:cs typeface="Avenir Book"/>
              </a:rPr>
              <a:t>Based on surprise scores </a:t>
            </a:r>
            <a:r>
              <a:rPr lang="en-US" dirty="0">
                <a:latin typeface="Avenir Book"/>
                <a:cs typeface="Avenir Book"/>
              </a:rPr>
              <a:t>we are able to rank </a:t>
            </a:r>
            <a:r>
              <a:rPr lang="en-US" dirty="0" smtClean="0">
                <a:latin typeface="Avenir Book"/>
                <a:cs typeface="Avenir Book"/>
              </a:rPr>
              <a:t>images, showing how </a:t>
            </a:r>
            <a:r>
              <a:rPr lang="en-US" dirty="0">
                <a:latin typeface="Avenir Book"/>
                <a:cs typeface="Avenir Book"/>
              </a:rPr>
              <a:t>strange they look like.</a:t>
            </a:r>
          </a:p>
        </p:txBody>
      </p:sp>
      <p:pic>
        <p:nvPicPr>
          <p:cNvPr id="6" name="Picture 34" descr="abnormal_img_rank2.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063" y="3009013"/>
            <a:ext cx="8731447" cy="2390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296863" y="5646460"/>
            <a:ext cx="2298700" cy="461963"/>
          </a:xfrm>
          <a:prstGeom prst="rect">
            <a:avLst/>
          </a:prstGeom>
          <a:noFill/>
        </p:spPr>
        <p:txBody>
          <a:bodyPr wrap="none">
            <a:spAutoFit/>
          </a:bodyPr>
          <a:lstStyle/>
          <a:p>
            <a:pPr>
              <a:defRPr/>
            </a:pPr>
            <a:r>
              <a:rPr lang="en-US" sz="2400" dirty="0">
                <a:latin typeface="Avenir Book"/>
                <a:cs typeface="Avenir Book"/>
              </a:rPr>
              <a:t>Less Abnormal</a:t>
            </a:r>
          </a:p>
        </p:txBody>
      </p:sp>
      <p:sp>
        <p:nvSpPr>
          <p:cNvPr id="8" name="Striped Right Arrow 7"/>
          <p:cNvSpPr/>
          <p:nvPr/>
        </p:nvSpPr>
        <p:spPr>
          <a:xfrm>
            <a:off x="2942683" y="5682976"/>
            <a:ext cx="3070665" cy="364112"/>
          </a:xfrm>
          <a:prstGeom prst="stripedRightArrow">
            <a:avLst/>
          </a:prstGeom>
          <a:solidFill>
            <a:schemeClr val="accent6">
              <a:lumMod val="50000"/>
              <a:alpha val="21000"/>
            </a:schemeClr>
          </a:solidFill>
          <a:ln>
            <a:gradFill flip="none" rotWithShape="1">
              <a:gsLst>
                <a:gs pos="69000">
                  <a:schemeClr val="accent6">
                    <a:lumMod val="50000"/>
                  </a:schemeClr>
                </a:gs>
                <a:gs pos="91000">
                  <a:srgbClr val="FFFFFF"/>
                </a:gs>
              </a:gsLst>
              <a:path path="rect">
                <a:fillToRect l="100000" t="100000"/>
              </a:path>
              <a:tileRect r="-100000" b="-100000"/>
            </a:gra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Avenir Book"/>
              <a:cs typeface="Avenir Book"/>
            </a:endParaRPr>
          </a:p>
        </p:txBody>
      </p:sp>
      <p:sp>
        <p:nvSpPr>
          <p:cNvPr id="9" name="TextBox 8"/>
          <p:cNvSpPr txBox="1"/>
          <p:nvPr/>
        </p:nvSpPr>
        <p:spPr>
          <a:xfrm>
            <a:off x="6311089" y="5618080"/>
            <a:ext cx="2489083" cy="461665"/>
          </a:xfrm>
          <a:prstGeom prst="rect">
            <a:avLst/>
          </a:prstGeom>
          <a:noFill/>
        </p:spPr>
        <p:txBody>
          <a:bodyPr wrap="none">
            <a:spAutoFit/>
          </a:bodyPr>
          <a:lstStyle/>
          <a:p>
            <a:pPr>
              <a:defRPr/>
            </a:pPr>
            <a:r>
              <a:rPr lang="en-US" sz="2400" dirty="0" smtClean="0">
                <a:latin typeface="Avenir Book"/>
                <a:cs typeface="Avenir Book"/>
              </a:rPr>
              <a:t>Highly Abnormal</a:t>
            </a:r>
            <a:endParaRPr lang="en-US" sz="2400" dirty="0">
              <a:latin typeface="Avenir Book"/>
              <a:cs typeface="Avenir Book"/>
            </a:endParaRPr>
          </a:p>
        </p:txBody>
      </p:sp>
      <p:sp>
        <p:nvSpPr>
          <p:cNvPr id="11" name="Slide Number Placeholder 10"/>
          <p:cNvSpPr>
            <a:spLocks noGrp="1"/>
          </p:cNvSpPr>
          <p:nvPr>
            <p:ph type="sldNum" sz="quarter" idx="12"/>
          </p:nvPr>
        </p:nvSpPr>
        <p:spPr/>
        <p:txBody>
          <a:bodyPr/>
          <a:lstStyle/>
          <a:p>
            <a:fld id="{0A79A3A1-7B42-CD4C-B216-A98242FD0A3D}" type="slidenum">
              <a:rPr lang="en-US" smtClean="0"/>
              <a:t>30</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598929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Abnormality Reasoning</a:t>
            </a:r>
            <a:endParaRPr lang="en-US" dirty="0"/>
          </a:p>
        </p:txBody>
      </p:sp>
      <p:pic>
        <p:nvPicPr>
          <p:cNvPr id="7" name="Content Placeholder 6"/>
          <p:cNvPicPr>
            <a:picLocks noGrp="1" noChangeAspect="1"/>
          </p:cNvPicPr>
          <p:nvPr>
            <p:ph idx="1"/>
          </p:nvPr>
        </p:nvPicPr>
        <p:blipFill>
          <a:blip r:embed="rId2"/>
          <a:stretch>
            <a:fillRect/>
          </a:stretch>
        </p:blipFill>
        <p:spPr>
          <a:xfrm>
            <a:off x="0" y="2263277"/>
            <a:ext cx="4491891" cy="980049"/>
          </a:xfrm>
          <a:prstGeom prst="rect">
            <a:avLst/>
          </a:prstGeom>
        </p:spPr>
      </p:pic>
      <p:sp>
        <p:nvSpPr>
          <p:cNvPr id="6" name="Slide Number Placeholder 5"/>
          <p:cNvSpPr>
            <a:spLocks noGrp="1"/>
          </p:cNvSpPr>
          <p:nvPr>
            <p:ph type="sldNum" sz="quarter" idx="12"/>
          </p:nvPr>
        </p:nvSpPr>
        <p:spPr/>
        <p:txBody>
          <a:bodyPr/>
          <a:lstStyle/>
          <a:p>
            <a:fld id="{0A79A3A1-7B42-CD4C-B216-A98242FD0A3D}" type="slidenum">
              <a:rPr lang="en-US" smtClean="0"/>
              <a:t>31</a:t>
            </a:fld>
            <a:endParaRPr lang="en-US"/>
          </a:p>
        </p:txBody>
      </p:sp>
      <p:pic>
        <p:nvPicPr>
          <p:cNvPr id="8" name="Picture 7"/>
          <p:cNvPicPr>
            <a:picLocks noChangeAspect="1"/>
          </p:cNvPicPr>
          <p:nvPr/>
        </p:nvPicPr>
        <p:blipFill>
          <a:blip r:embed="rId3"/>
          <a:stretch>
            <a:fillRect/>
          </a:stretch>
        </p:blipFill>
        <p:spPr>
          <a:xfrm>
            <a:off x="5174539" y="2526179"/>
            <a:ext cx="3620735" cy="408354"/>
          </a:xfrm>
          <a:prstGeom prst="rect">
            <a:avLst/>
          </a:prstGeom>
        </p:spPr>
      </p:pic>
      <p:sp>
        <p:nvSpPr>
          <p:cNvPr id="11" name="Right Arrow 10"/>
          <p:cNvSpPr/>
          <p:nvPr/>
        </p:nvSpPr>
        <p:spPr>
          <a:xfrm>
            <a:off x="4630118" y="2543179"/>
            <a:ext cx="292760" cy="374353"/>
          </a:xfrm>
          <a:prstGeom prst="rightArrow">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59489" y="3463952"/>
            <a:ext cx="8739962" cy="1631216"/>
          </a:xfrm>
          <a:prstGeom prst="rect">
            <a:avLst/>
          </a:prstGeom>
          <a:noFill/>
        </p:spPr>
        <p:txBody>
          <a:bodyPr wrap="square" rtlCol="0">
            <a:spAutoFit/>
          </a:bodyPr>
          <a:lstStyle/>
          <a:p>
            <a:pPr marL="342900" indent="-342900">
              <a:buFont typeface="+mj-lt"/>
              <a:buAutoNum type="arabicPeriod"/>
            </a:pPr>
            <a:r>
              <a:rPr lang="en-US" sz="2000" dirty="0" smtClean="0"/>
              <a:t>Given the object category, one can measure the surprise score of the observed value of an attribute. </a:t>
            </a:r>
          </a:p>
          <a:p>
            <a:pPr marL="342900" indent="-342900">
              <a:buFont typeface="+mj-lt"/>
              <a:buAutoNum type="arabicPeriod"/>
            </a:pPr>
            <a:r>
              <a:rPr lang="en-US" sz="2000" dirty="0" smtClean="0"/>
              <a:t>Grouping attributes into Shape, Color, Texture and Pose. Consequently average corresponding surprise scores to compare them with human response. </a:t>
            </a:r>
            <a:endParaRPr lang="en-US" sz="2000" dirty="0"/>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0350253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20" y="69772"/>
            <a:ext cx="7886700" cy="1325563"/>
          </a:xfrm>
        </p:spPr>
        <p:txBody>
          <a:bodyPr>
            <a:normAutofit/>
          </a:bodyPr>
          <a:lstStyle/>
          <a:p>
            <a:r>
              <a:rPr lang="en-US" dirty="0" smtClean="0">
                <a:latin typeface="Avenir Book"/>
                <a:cs typeface="Avenir Book"/>
              </a:rPr>
              <a:t>Abnormal Object Reasoning</a:t>
            </a:r>
            <a:r>
              <a:rPr lang="en-US" dirty="0">
                <a:latin typeface="Avenir Book"/>
                <a:cs typeface="Avenir Book"/>
              </a:rPr>
              <a:t/>
            </a:r>
            <a:br>
              <a:rPr lang="en-US" dirty="0">
                <a:latin typeface="Avenir Book"/>
                <a:cs typeface="Avenir Book"/>
              </a:rPr>
            </a:br>
            <a:r>
              <a:rPr lang="en-US" dirty="0" smtClean="0">
                <a:latin typeface="Avenir Book"/>
                <a:cs typeface="Avenir Book"/>
              </a:rPr>
              <a:t>Via </a:t>
            </a:r>
            <a:r>
              <a:rPr lang="en-US" dirty="0">
                <a:latin typeface="Avenir Book"/>
                <a:cs typeface="Avenir Book"/>
              </a:rPr>
              <a:t>Visual Attributes</a:t>
            </a:r>
          </a:p>
        </p:txBody>
      </p:sp>
      <p:graphicFrame>
        <p:nvGraphicFramePr>
          <p:cNvPr id="6" name="Table 5"/>
          <p:cNvGraphicFramePr>
            <a:graphicFrameLocks noGrp="1"/>
          </p:cNvGraphicFramePr>
          <p:nvPr>
            <p:extLst>
              <p:ext uri="{D42A27DB-BD31-4B8C-83A1-F6EECF244321}">
                <p14:modId xmlns:p14="http://schemas.microsoft.com/office/powerpoint/2010/main" val="1855327948"/>
              </p:ext>
            </p:extLst>
          </p:nvPr>
        </p:nvGraphicFramePr>
        <p:xfrm>
          <a:off x="294541" y="2422984"/>
          <a:ext cx="8629792" cy="2661362"/>
        </p:xfrm>
        <a:graphic>
          <a:graphicData uri="http://schemas.openxmlformats.org/drawingml/2006/table">
            <a:tbl>
              <a:tblPr firstRow="1" bandRow="1">
                <a:tableStyleId>{9D7B26C5-4107-4FEC-AEDC-1716B250A1EF}</a:tableStyleId>
              </a:tblPr>
              <a:tblGrid>
                <a:gridCol w="1338367"/>
                <a:gridCol w="1139861"/>
                <a:gridCol w="943403"/>
                <a:gridCol w="1041632"/>
                <a:gridCol w="849110"/>
                <a:gridCol w="1378774"/>
                <a:gridCol w="897013"/>
                <a:gridCol w="1041632"/>
              </a:tblGrid>
              <a:tr h="664503">
                <a:tc>
                  <a:txBody>
                    <a:bodyPr/>
                    <a:lstStyle/>
                    <a:p>
                      <a:pPr algn="ctr"/>
                      <a:r>
                        <a:rPr lang="en-US" sz="1800" dirty="0" smtClean="0"/>
                        <a:t>Method</a:t>
                      </a:r>
                      <a:endParaRPr lang="en-US" sz="1800" dirty="0">
                        <a:latin typeface="Avenir Book"/>
                        <a:cs typeface="Avenir Book"/>
                      </a:endParaRPr>
                    </a:p>
                  </a:txBody>
                  <a:tcPr marL="91441" marR="91441" marT="58769" marB="58769"/>
                </a:tc>
                <a:tc>
                  <a:txBody>
                    <a:bodyPr/>
                    <a:lstStyle/>
                    <a:p>
                      <a:pPr algn="ctr"/>
                      <a:r>
                        <a:rPr lang="en-US" sz="1800" dirty="0" smtClean="0"/>
                        <a:t>Airplane</a:t>
                      </a:r>
                      <a:endParaRPr lang="en-US" sz="1800" dirty="0">
                        <a:latin typeface="Avenir Book"/>
                        <a:cs typeface="Avenir Book"/>
                      </a:endParaRPr>
                    </a:p>
                  </a:txBody>
                  <a:tcPr marL="91441" marR="91441" marT="58769" marB="58769"/>
                </a:tc>
                <a:tc>
                  <a:txBody>
                    <a:bodyPr/>
                    <a:lstStyle/>
                    <a:p>
                      <a:pPr algn="ctr"/>
                      <a:r>
                        <a:rPr lang="en-US" sz="1800" dirty="0" smtClean="0"/>
                        <a:t>Boat</a:t>
                      </a:r>
                      <a:endParaRPr lang="en-US" sz="1800" dirty="0">
                        <a:latin typeface="Avenir Book"/>
                        <a:cs typeface="Avenir Book"/>
                      </a:endParaRPr>
                    </a:p>
                  </a:txBody>
                  <a:tcPr marL="91441" marR="91441" marT="58769" marB="58769"/>
                </a:tc>
                <a:tc>
                  <a:txBody>
                    <a:bodyPr/>
                    <a:lstStyle/>
                    <a:p>
                      <a:pPr algn="ctr"/>
                      <a:r>
                        <a:rPr lang="en-US" sz="1800" dirty="0" smtClean="0"/>
                        <a:t>Car</a:t>
                      </a:r>
                      <a:endParaRPr lang="en-US" sz="1800" dirty="0">
                        <a:latin typeface="Avenir Book"/>
                        <a:cs typeface="Avenir Book"/>
                      </a:endParaRPr>
                    </a:p>
                  </a:txBody>
                  <a:tcPr marL="91441" marR="91441" marT="58769" marB="58769"/>
                </a:tc>
                <a:tc>
                  <a:txBody>
                    <a:bodyPr/>
                    <a:lstStyle/>
                    <a:p>
                      <a:pPr algn="ctr"/>
                      <a:r>
                        <a:rPr lang="en-US" sz="1800" dirty="0" smtClean="0"/>
                        <a:t>Chair</a:t>
                      </a:r>
                      <a:endParaRPr lang="en-US" sz="1800" dirty="0">
                        <a:latin typeface="Avenir Book"/>
                        <a:cs typeface="Avenir Book"/>
                      </a:endParaRPr>
                    </a:p>
                  </a:txBody>
                  <a:tcPr marL="91441" marR="91441" marT="58769" marB="58769"/>
                </a:tc>
                <a:tc>
                  <a:txBody>
                    <a:bodyPr/>
                    <a:lstStyle/>
                    <a:p>
                      <a:pPr algn="ctr"/>
                      <a:r>
                        <a:rPr lang="en-US" sz="1800" dirty="0" smtClean="0"/>
                        <a:t>Motorbike</a:t>
                      </a:r>
                      <a:endParaRPr lang="en-US" sz="1800" dirty="0">
                        <a:latin typeface="Avenir Book"/>
                        <a:cs typeface="Avenir Book"/>
                      </a:endParaRPr>
                    </a:p>
                  </a:txBody>
                  <a:tcPr marL="91441" marR="91441" marT="58769" marB="58769"/>
                </a:tc>
                <a:tc>
                  <a:txBody>
                    <a:bodyPr/>
                    <a:lstStyle/>
                    <a:p>
                      <a:pPr algn="ctr"/>
                      <a:r>
                        <a:rPr lang="en-US" sz="1800" dirty="0" smtClean="0"/>
                        <a:t>Sofa</a:t>
                      </a:r>
                      <a:endParaRPr lang="en-US" sz="1800" dirty="0">
                        <a:latin typeface="Avenir Book"/>
                        <a:cs typeface="Avenir Book"/>
                      </a:endParaRPr>
                    </a:p>
                  </a:txBody>
                  <a:tcPr marL="91441" marR="91441" marT="58769" marB="58769"/>
                </a:tc>
                <a:tc>
                  <a:txBody>
                    <a:bodyPr/>
                    <a:lstStyle/>
                    <a:p>
                      <a:pPr algn="ctr"/>
                      <a:r>
                        <a:rPr lang="en-US" sz="1800" dirty="0" smtClean="0"/>
                        <a:t>Average</a:t>
                      </a:r>
                      <a:endParaRPr lang="en-US" sz="1800" dirty="0" smtClean="0">
                        <a:latin typeface="Avenir Book"/>
                        <a:cs typeface="Avenir Book"/>
                      </a:endParaRPr>
                    </a:p>
                  </a:txBody>
                  <a:tcPr marL="91441" marR="91441" marT="58769" marB="58769"/>
                </a:tc>
              </a:tr>
              <a:tr h="664503">
                <a:tc>
                  <a:txBody>
                    <a:bodyPr/>
                    <a:lstStyle/>
                    <a:p>
                      <a:pPr algn="ctr"/>
                      <a:r>
                        <a:rPr lang="en-US" sz="1800" dirty="0" smtClean="0"/>
                        <a:t>Baseline</a:t>
                      </a:r>
                      <a:r>
                        <a:rPr lang="en-US" sz="1800" baseline="0" dirty="0" smtClean="0"/>
                        <a:t> I</a:t>
                      </a:r>
                      <a:r>
                        <a:rPr lang="en-US" sz="1800" baseline="30000" dirty="0" smtClean="0"/>
                        <a:t>*</a:t>
                      </a:r>
                      <a:endParaRPr lang="en-US" sz="1800" dirty="0">
                        <a:latin typeface="Avenir Book"/>
                        <a:cs typeface="Avenir Book"/>
                      </a:endParaRPr>
                    </a:p>
                  </a:txBody>
                  <a:tcPr marL="91441" marR="91441" marT="58769" marB="58769"/>
                </a:tc>
                <a:tc>
                  <a:txBody>
                    <a:bodyPr/>
                    <a:lstStyle/>
                    <a:p>
                      <a:pPr algn="ctr"/>
                      <a:r>
                        <a:rPr lang="en-US" sz="1800" dirty="0" smtClean="0"/>
                        <a:t>.0796</a:t>
                      </a:r>
                      <a:endParaRPr lang="en-US" sz="1800" dirty="0">
                        <a:latin typeface="Avenir Book"/>
                        <a:cs typeface="Avenir Book"/>
                      </a:endParaRPr>
                    </a:p>
                  </a:txBody>
                  <a:tcPr marL="91441" marR="91441" marT="58769" marB="58769"/>
                </a:tc>
                <a:tc>
                  <a:txBody>
                    <a:bodyPr/>
                    <a:lstStyle/>
                    <a:p>
                      <a:pPr algn="ctr"/>
                      <a:r>
                        <a:rPr lang="en-US" sz="1800" dirty="0" smtClean="0"/>
                        <a:t>.0801</a:t>
                      </a:r>
                      <a:endParaRPr lang="en-US" sz="1800" dirty="0">
                        <a:latin typeface="Avenir Book"/>
                        <a:cs typeface="Avenir Book"/>
                      </a:endParaRPr>
                    </a:p>
                  </a:txBody>
                  <a:tcPr marL="91441" marR="91441" marT="58769" marB="58769"/>
                </a:tc>
                <a:tc>
                  <a:txBody>
                    <a:bodyPr/>
                    <a:lstStyle/>
                    <a:p>
                      <a:pPr algn="ctr"/>
                      <a:r>
                        <a:rPr lang="en-US" sz="1800" dirty="0" smtClean="0"/>
                        <a:t>.0775</a:t>
                      </a:r>
                      <a:endParaRPr lang="en-US" sz="1800" dirty="0">
                        <a:latin typeface="Avenir Book"/>
                        <a:cs typeface="Avenir Book"/>
                      </a:endParaRPr>
                    </a:p>
                  </a:txBody>
                  <a:tcPr marL="91441" marR="91441" marT="58769" marB="58769"/>
                </a:tc>
                <a:tc>
                  <a:txBody>
                    <a:bodyPr/>
                    <a:lstStyle/>
                    <a:p>
                      <a:pPr algn="ctr"/>
                      <a:r>
                        <a:rPr lang="en-US" sz="1800" dirty="0" smtClean="0"/>
                        <a:t>.1035</a:t>
                      </a:r>
                      <a:endParaRPr lang="en-US" sz="1800" dirty="0">
                        <a:latin typeface="Avenir Book"/>
                        <a:cs typeface="Avenir Book"/>
                      </a:endParaRPr>
                    </a:p>
                  </a:txBody>
                  <a:tcPr marL="91441" marR="91441" marT="58769" marB="58769"/>
                </a:tc>
                <a:tc>
                  <a:txBody>
                    <a:bodyPr/>
                    <a:lstStyle/>
                    <a:p>
                      <a:pPr algn="ctr"/>
                      <a:r>
                        <a:rPr lang="en-US" sz="1800" dirty="0" smtClean="0"/>
                        <a:t>.0944</a:t>
                      </a:r>
                      <a:endParaRPr lang="en-US" sz="1800" dirty="0">
                        <a:latin typeface="Avenir Book"/>
                        <a:cs typeface="Avenir Book"/>
                      </a:endParaRPr>
                    </a:p>
                  </a:txBody>
                  <a:tcPr marL="91441" marR="91441" marT="58769" marB="58769"/>
                </a:tc>
                <a:tc>
                  <a:txBody>
                    <a:bodyPr/>
                    <a:lstStyle/>
                    <a:p>
                      <a:pPr algn="ctr"/>
                      <a:r>
                        <a:rPr lang="en-US" sz="1800" dirty="0" smtClean="0"/>
                        <a:t>.064</a:t>
                      </a:r>
                      <a:endParaRPr lang="en-US" sz="1800" dirty="0">
                        <a:latin typeface="Avenir Book"/>
                        <a:cs typeface="Avenir Book"/>
                      </a:endParaRPr>
                    </a:p>
                  </a:txBody>
                  <a:tcPr marL="91441" marR="91441" marT="58769" marB="58769"/>
                </a:tc>
                <a:tc>
                  <a:txBody>
                    <a:bodyPr/>
                    <a:lstStyle/>
                    <a:p>
                      <a:pPr algn="ctr"/>
                      <a:r>
                        <a:rPr lang="en-US" sz="1800" dirty="0" smtClean="0"/>
                        <a:t>.0832</a:t>
                      </a:r>
                      <a:endParaRPr lang="en-US" sz="1800" dirty="0">
                        <a:latin typeface="Avenir Book"/>
                        <a:cs typeface="Avenir Book"/>
                      </a:endParaRPr>
                    </a:p>
                  </a:txBody>
                  <a:tcPr marL="91441" marR="91441" marT="58769" marB="58769"/>
                </a:tc>
              </a:tr>
              <a:tr h="664503">
                <a:tc>
                  <a:txBody>
                    <a:bodyPr/>
                    <a:lstStyle/>
                    <a:p>
                      <a:pPr algn="ctr"/>
                      <a:r>
                        <a:rPr lang="en-US" sz="1800" dirty="0" smtClean="0"/>
                        <a:t>Baseline II</a:t>
                      </a:r>
                      <a:r>
                        <a:rPr lang="en-US" sz="1800" baseline="30000" dirty="0" smtClean="0"/>
                        <a:t>*</a:t>
                      </a:r>
                      <a:endParaRPr lang="en-US" sz="1800" dirty="0">
                        <a:latin typeface="Avenir Book"/>
                        <a:cs typeface="Avenir Book"/>
                      </a:endParaRPr>
                    </a:p>
                  </a:txBody>
                  <a:tcPr marL="91441" marR="91441" marT="58769" marB="58769"/>
                </a:tc>
                <a:tc>
                  <a:txBody>
                    <a:bodyPr/>
                    <a:lstStyle/>
                    <a:p>
                      <a:pPr algn="ctr"/>
                      <a:r>
                        <a:rPr lang="en-US" sz="1800" dirty="0" smtClean="0"/>
                        <a:t>.0826</a:t>
                      </a:r>
                      <a:endParaRPr lang="en-US" sz="1800" dirty="0">
                        <a:latin typeface="Avenir Book"/>
                        <a:cs typeface="Avenir Book"/>
                      </a:endParaRPr>
                    </a:p>
                  </a:txBody>
                  <a:tcPr marL="91441" marR="91441" marT="58769" marB="58769"/>
                </a:tc>
                <a:tc>
                  <a:txBody>
                    <a:bodyPr/>
                    <a:lstStyle/>
                    <a:p>
                      <a:pPr algn="ctr"/>
                      <a:r>
                        <a:rPr lang="en-US" sz="1800" dirty="0" smtClean="0"/>
                        <a:t>.0768</a:t>
                      </a:r>
                      <a:endParaRPr lang="en-US" sz="1800" dirty="0">
                        <a:latin typeface="Avenir Book"/>
                        <a:cs typeface="Avenir Book"/>
                      </a:endParaRPr>
                    </a:p>
                  </a:txBody>
                  <a:tcPr marL="91441" marR="91441" marT="58769" marB="58769"/>
                </a:tc>
                <a:tc>
                  <a:txBody>
                    <a:bodyPr/>
                    <a:lstStyle/>
                    <a:p>
                      <a:pPr algn="ctr"/>
                      <a:r>
                        <a:rPr lang="en-US" sz="1800" dirty="0" smtClean="0"/>
                        <a:t>.0809</a:t>
                      </a:r>
                      <a:endParaRPr lang="en-US" sz="1800" dirty="0" smtClean="0">
                        <a:latin typeface="Avenir Book"/>
                        <a:cs typeface="Avenir Book"/>
                      </a:endParaRPr>
                    </a:p>
                  </a:txBody>
                  <a:tcPr marL="91441" marR="91441" marT="58769" marB="58769"/>
                </a:tc>
                <a:tc>
                  <a:txBody>
                    <a:bodyPr/>
                    <a:lstStyle/>
                    <a:p>
                      <a:pPr algn="ctr"/>
                      <a:r>
                        <a:rPr lang="en-US" sz="1800" dirty="0" smtClean="0"/>
                        <a:t>.0956</a:t>
                      </a:r>
                      <a:endParaRPr lang="en-US" sz="1800" dirty="0">
                        <a:latin typeface="Avenir Book"/>
                        <a:cs typeface="Avenir Book"/>
                      </a:endParaRPr>
                    </a:p>
                  </a:txBody>
                  <a:tcPr marL="91441" marR="91441" marT="58769" marB="58769"/>
                </a:tc>
                <a:tc>
                  <a:txBody>
                    <a:bodyPr/>
                    <a:lstStyle/>
                    <a:p>
                      <a:pPr algn="ctr"/>
                      <a:r>
                        <a:rPr lang="en-US" sz="1800" dirty="0" smtClean="0"/>
                        <a:t>.0892</a:t>
                      </a:r>
                      <a:endParaRPr lang="en-US" sz="1800" dirty="0">
                        <a:latin typeface="Avenir Book"/>
                        <a:cs typeface="Avenir Book"/>
                      </a:endParaRPr>
                    </a:p>
                  </a:txBody>
                  <a:tcPr marL="91441" marR="91441" marT="58769" marB="58769"/>
                </a:tc>
                <a:tc>
                  <a:txBody>
                    <a:bodyPr/>
                    <a:lstStyle/>
                    <a:p>
                      <a:pPr algn="ctr"/>
                      <a:r>
                        <a:rPr lang="en-US" sz="1800" dirty="0" smtClean="0"/>
                        <a:t>.0565</a:t>
                      </a:r>
                      <a:endParaRPr lang="en-US" sz="1800" b="1" dirty="0">
                        <a:latin typeface="Avenir Book"/>
                        <a:cs typeface="Avenir Book"/>
                      </a:endParaRPr>
                    </a:p>
                  </a:txBody>
                  <a:tcPr marL="91441" marR="91441" marT="58769" marB="58769"/>
                </a:tc>
                <a:tc>
                  <a:txBody>
                    <a:bodyPr/>
                    <a:lstStyle/>
                    <a:p>
                      <a:pPr algn="ctr"/>
                      <a:r>
                        <a:rPr lang="en-US" sz="1800" dirty="0" smtClean="0"/>
                        <a:t>.0803</a:t>
                      </a:r>
                      <a:endParaRPr lang="en-US" sz="1800" dirty="0">
                        <a:latin typeface="Avenir Book"/>
                        <a:cs typeface="Avenir Book"/>
                      </a:endParaRPr>
                    </a:p>
                  </a:txBody>
                  <a:tcPr marL="91441" marR="91441" marT="58769" marB="58769"/>
                </a:tc>
              </a:tr>
              <a:tr h="664503">
                <a:tc>
                  <a:txBody>
                    <a:bodyPr/>
                    <a:lstStyle/>
                    <a:p>
                      <a:pPr algn="ctr"/>
                      <a:r>
                        <a:rPr lang="en-US" sz="1800" dirty="0" smtClean="0"/>
                        <a:t>Our</a:t>
                      </a:r>
                      <a:r>
                        <a:rPr lang="en-US" sz="1800" baseline="0" dirty="0" smtClean="0"/>
                        <a:t> Model</a:t>
                      </a:r>
                      <a:endParaRPr lang="en-US" sz="1800" dirty="0">
                        <a:latin typeface="Avenir Book"/>
                        <a:cs typeface="Avenir Book"/>
                      </a:endParaRPr>
                    </a:p>
                  </a:txBody>
                  <a:tcPr marL="91441" marR="91441" marT="58769" marB="58769"/>
                </a:tc>
                <a:tc>
                  <a:txBody>
                    <a:bodyPr/>
                    <a:lstStyle/>
                    <a:p>
                      <a:pPr algn="ctr"/>
                      <a:r>
                        <a:rPr lang="en-US" sz="1800" dirty="0" smtClean="0"/>
                        <a:t>.0567</a:t>
                      </a:r>
                      <a:endParaRPr lang="en-US" sz="1800" b="1" dirty="0">
                        <a:latin typeface="Avenir Book"/>
                        <a:cs typeface="Avenir Book"/>
                      </a:endParaRPr>
                    </a:p>
                  </a:txBody>
                  <a:tcPr marL="91441" marR="91441" marT="58769" marB="58769"/>
                </a:tc>
                <a:tc>
                  <a:txBody>
                    <a:bodyPr/>
                    <a:lstStyle/>
                    <a:p>
                      <a:pPr algn="ctr"/>
                      <a:r>
                        <a:rPr lang="en-US" sz="1800" dirty="0" smtClean="0"/>
                        <a:t>.0369</a:t>
                      </a:r>
                      <a:endParaRPr lang="en-US" sz="1800" b="1" dirty="0">
                        <a:latin typeface="Avenir Book"/>
                        <a:cs typeface="Avenir Book"/>
                      </a:endParaRPr>
                    </a:p>
                  </a:txBody>
                  <a:tcPr marL="91441" marR="91441" marT="58769" marB="58769"/>
                </a:tc>
                <a:tc>
                  <a:txBody>
                    <a:bodyPr/>
                    <a:lstStyle/>
                    <a:p>
                      <a:pPr algn="ctr"/>
                      <a:r>
                        <a:rPr lang="en-US" sz="1800" dirty="0" smtClean="0"/>
                        <a:t>.0758</a:t>
                      </a:r>
                      <a:endParaRPr lang="en-US" sz="1800" b="1" dirty="0">
                        <a:latin typeface="Avenir Book"/>
                        <a:cs typeface="Avenir Book"/>
                      </a:endParaRPr>
                    </a:p>
                  </a:txBody>
                  <a:tcPr marL="91441" marR="91441" marT="58769" marB="58769"/>
                </a:tc>
                <a:tc>
                  <a:txBody>
                    <a:bodyPr/>
                    <a:lstStyle/>
                    <a:p>
                      <a:pPr algn="ctr"/>
                      <a:r>
                        <a:rPr lang="en-US" sz="1800" dirty="0" smtClean="0"/>
                        <a:t>.0631</a:t>
                      </a:r>
                      <a:endParaRPr lang="en-US" sz="1800" b="1" dirty="0">
                        <a:latin typeface="Avenir Book"/>
                        <a:cs typeface="Avenir Book"/>
                      </a:endParaRPr>
                    </a:p>
                  </a:txBody>
                  <a:tcPr marL="91441" marR="91441" marT="58769" marB="58769"/>
                </a:tc>
                <a:tc>
                  <a:txBody>
                    <a:bodyPr/>
                    <a:lstStyle/>
                    <a:p>
                      <a:pPr algn="ctr"/>
                      <a:r>
                        <a:rPr lang="en-US" sz="1800" dirty="0" smtClean="0"/>
                        <a:t>.0635</a:t>
                      </a:r>
                      <a:endParaRPr lang="en-US" sz="1800" b="1" dirty="0">
                        <a:latin typeface="Avenir Book"/>
                        <a:cs typeface="Avenir Book"/>
                      </a:endParaRPr>
                    </a:p>
                  </a:txBody>
                  <a:tcPr marL="91441" marR="91441" marT="58769" marB="58769"/>
                </a:tc>
                <a:tc>
                  <a:txBody>
                    <a:bodyPr/>
                    <a:lstStyle/>
                    <a:p>
                      <a:pPr algn="ctr"/>
                      <a:r>
                        <a:rPr lang="en-US" sz="1800" dirty="0" smtClean="0"/>
                        <a:t>.0695</a:t>
                      </a:r>
                      <a:endParaRPr lang="en-US" sz="1800" b="0" dirty="0">
                        <a:latin typeface="Avenir Book"/>
                        <a:cs typeface="Avenir Book"/>
                      </a:endParaRPr>
                    </a:p>
                  </a:txBody>
                  <a:tcPr marL="91441" marR="91441" marT="58769" marB="58769"/>
                </a:tc>
                <a:tc>
                  <a:txBody>
                    <a:bodyPr/>
                    <a:lstStyle/>
                    <a:p>
                      <a:pPr algn="ctr"/>
                      <a:r>
                        <a:rPr lang="en-US" sz="1800" dirty="0" smtClean="0"/>
                        <a:t>.0609</a:t>
                      </a:r>
                      <a:endParaRPr lang="en-US" sz="1800" b="1" dirty="0">
                        <a:latin typeface="Avenir Book"/>
                        <a:cs typeface="Avenir Book"/>
                      </a:endParaRPr>
                    </a:p>
                  </a:txBody>
                  <a:tcPr marL="91441" marR="91441" marT="58769" marB="58769"/>
                </a:tc>
              </a:tr>
            </a:tbl>
          </a:graphicData>
        </a:graphic>
      </p:graphicFrame>
      <p:sp>
        <p:nvSpPr>
          <p:cNvPr id="7" name="TextBox 6"/>
          <p:cNvSpPr txBox="1"/>
          <p:nvPr/>
        </p:nvSpPr>
        <p:spPr>
          <a:xfrm>
            <a:off x="391915" y="1834548"/>
            <a:ext cx="8828974" cy="415498"/>
          </a:xfrm>
          <a:prstGeom prst="rect">
            <a:avLst/>
          </a:prstGeom>
          <a:noFill/>
        </p:spPr>
        <p:txBody>
          <a:bodyPr wrap="none" rtlCol="0">
            <a:spAutoFit/>
          </a:bodyPr>
          <a:lstStyle/>
          <a:p>
            <a:r>
              <a:rPr lang="en-US" sz="2100" dirty="0" smtClean="0">
                <a:latin typeface="Avenir Book"/>
                <a:cs typeface="Avenir Book"/>
              </a:rPr>
              <a:t>KL Divergence between two distribution </a:t>
            </a:r>
            <a:r>
              <a:rPr lang="en-US" sz="2100" dirty="0">
                <a:latin typeface="Avenir Book"/>
                <a:cs typeface="Avenir Book"/>
              </a:rPr>
              <a:t>[</a:t>
            </a:r>
            <a:r>
              <a:rPr lang="en-US" sz="2100" dirty="0" smtClean="0">
                <a:latin typeface="Avenir Book"/>
                <a:cs typeface="Avenir Book"/>
              </a:rPr>
              <a:t>1) Model  2) Human Sub. Exp.]</a:t>
            </a:r>
            <a:endParaRPr lang="en-US" sz="2100" dirty="0">
              <a:latin typeface="Avenir Book"/>
              <a:cs typeface="Avenir Book"/>
            </a:endParaRPr>
          </a:p>
        </p:txBody>
      </p:sp>
      <p:sp>
        <p:nvSpPr>
          <p:cNvPr id="8" name="Slide Number Placeholder 7"/>
          <p:cNvSpPr>
            <a:spLocks noGrp="1"/>
          </p:cNvSpPr>
          <p:nvPr>
            <p:ph type="sldNum" sz="quarter" idx="12"/>
          </p:nvPr>
        </p:nvSpPr>
        <p:spPr/>
        <p:txBody>
          <a:bodyPr/>
          <a:lstStyle/>
          <a:p>
            <a:fld id="{0A79A3A1-7B42-CD4C-B216-A98242FD0A3D}" type="slidenum">
              <a:rPr lang="en-US" smtClean="0"/>
              <a:t>32</a:t>
            </a:fld>
            <a:endParaRPr lang="en-US"/>
          </a:p>
        </p:txBody>
      </p:sp>
      <p:sp>
        <p:nvSpPr>
          <p:cNvPr id="5" name="TextBox 4"/>
          <p:cNvSpPr txBox="1"/>
          <p:nvPr/>
        </p:nvSpPr>
        <p:spPr>
          <a:xfrm>
            <a:off x="1008932" y="5257284"/>
            <a:ext cx="7201010" cy="369332"/>
          </a:xfrm>
          <a:prstGeom prst="rect">
            <a:avLst/>
          </a:prstGeom>
          <a:noFill/>
        </p:spPr>
        <p:txBody>
          <a:bodyPr wrap="none" rtlCol="0">
            <a:spAutoFit/>
          </a:bodyPr>
          <a:lstStyle/>
          <a:p>
            <a:r>
              <a:rPr lang="en-US" b="1" dirty="0" smtClean="0"/>
              <a:t>*</a:t>
            </a:r>
            <a:r>
              <a:rPr lang="en-US" dirty="0" smtClean="0"/>
              <a:t>“</a:t>
            </a:r>
            <a:r>
              <a:rPr lang="en-US" i="1" dirty="0" smtClean="0"/>
              <a:t>Describing objects by their attributes</a:t>
            </a:r>
            <a:r>
              <a:rPr lang="en-US" dirty="0" smtClean="0"/>
              <a:t>”, </a:t>
            </a:r>
            <a:r>
              <a:rPr lang="en-US" dirty="0" err="1" smtClean="0"/>
              <a:t>Farhadi</a:t>
            </a:r>
            <a:r>
              <a:rPr lang="en-US" dirty="0" smtClean="0"/>
              <a:t> et al. CVPR’09</a:t>
            </a:r>
            <a:endParaRPr lang="en-US" dirty="0"/>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315913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Abnormality Reasoning</a:t>
            </a:r>
            <a:endParaRPr lang="en-US" dirty="0"/>
          </a:p>
        </p:txBody>
      </p:sp>
      <p:sp>
        <p:nvSpPr>
          <p:cNvPr id="6" name="Slide Number Placeholder 5"/>
          <p:cNvSpPr>
            <a:spLocks noGrp="1"/>
          </p:cNvSpPr>
          <p:nvPr>
            <p:ph type="sldNum" sz="quarter" idx="12"/>
          </p:nvPr>
        </p:nvSpPr>
        <p:spPr/>
        <p:txBody>
          <a:bodyPr/>
          <a:lstStyle/>
          <a:p>
            <a:fld id="{0A79A3A1-7B42-CD4C-B216-A98242FD0A3D}" type="slidenum">
              <a:rPr lang="en-US" smtClean="0"/>
              <a:t>33</a:t>
            </a:fld>
            <a:endParaRPr lang="en-US"/>
          </a:p>
        </p:txBody>
      </p:sp>
      <p:pic>
        <p:nvPicPr>
          <p:cNvPr id="9" name="Picture 8"/>
          <p:cNvPicPr>
            <a:picLocks noChangeAspect="1"/>
          </p:cNvPicPr>
          <p:nvPr/>
        </p:nvPicPr>
        <p:blipFill>
          <a:blip r:embed="rId2"/>
          <a:stretch>
            <a:fillRect/>
          </a:stretch>
        </p:blipFill>
        <p:spPr>
          <a:xfrm>
            <a:off x="651601" y="2543962"/>
            <a:ext cx="7067239" cy="479136"/>
          </a:xfrm>
          <a:prstGeom prst="rect">
            <a:avLst/>
          </a:prstGeom>
        </p:spPr>
      </p:pic>
      <p:pic>
        <p:nvPicPr>
          <p:cNvPr id="10" name="Picture 9"/>
          <p:cNvPicPr>
            <a:picLocks noChangeAspect="1"/>
          </p:cNvPicPr>
          <p:nvPr/>
        </p:nvPicPr>
        <p:blipFill>
          <a:blip r:embed="rId3"/>
          <a:stretch>
            <a:fillRect/>
          </a:stretch>
        </p:blipFill>
        <p:spPr>
          <a:xfrm>
            <a:off x="1653329" y="3333416"/>
            <a:ext cx="5240541" cy="419243"/>
          </a:xfrm>
          <a:prstGeom prst="rect">
            <a:avLst/>
          </a:prstGeom>
        </p:spPr>
      </p:pic>
      <p:sp>
        <p:nvSpPr>
          <p:cNvPr id="13" name="TextBox 12"/>
          <p:cNvSpPr txBox="1"/>
          <p:nvPr/>
        </p:nvSpPr>
        <p:spPr>
          <a:xfrm>
            <a:off x="414670" y="4294381"/>
            <a:ext cx="8293395" cy="707886"/>
          </a:xfrm>
          <a:prstGeom prst="rect">
            <a:avLst/>
          </a:prstGeom>
          <a:noFill/>
        </p:spPr>
        <p:txBody>
          <a:bodyPr wrap="square" rtlCol="0">
            <a:spAutoFit/>
          </a:bodyPr>
          <a:lstStyle/>
          <a:p>
            <a:pPr marL="285750" indent="-285750">
              <a:buFont typeface="Arial" charset="0"/>
              <a:buChar char="•"/>
            </a:pPr>
            <a:r>
              <a:rPr lang="en-US" sz="2000" dirty="0" smtClean="0"/>
              <a:t>Compute signed surprise score in order to report missing (negative surprise), or unexpected (</a:t>
            </a:r>
            <a:r>
              <a:rPr lang="en-US" sz="2000" smtClean="0"/>
              <a:t>positive surprise) </a:t>
            </a:r>
            <a:r>
              <a:rPr lang="en-US" sz="2000" dirty="0" smtClean="0"/>
              <a:t>attributes. </a:t>
            </a:r>
            <a:endParaRPr lang="en-US" sz="2000" dirty="0"/>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746692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2969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637" y="1787511"/>
            <a:ext cx="8312727" cy="4372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txBox="1">
            <a:spLocks/>
          </p:cNvSpPr>
          <p:nvPr/>
        </p:nvSpPr>
        <p:spPr>
          <a:xfrm>
            <a:off x="180754" y="228933"/>
            <a:ext cx="8079898" cy="1339850"/>
          </a:xfrm>
          <a:prstGeom prst="rect">
            <a:avLst/>
          </a:prstGeom>
          <a:effectLst>
            <a:softEdge rad="635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venir Book"/>
                <a:cs typeface="Avenir Book"/>
              </a:rPr>
              <a:t>Abnormal Object Reasoning</a:t>
            </a:r>
            <a:br>
              <a:rPr lang="en-US" dirty="0">
                <a:latin typeface="Avenir Book"/>
                <a:cs typeface="Avenir Book"/>
              </a:rPr>
            </a:br>
            <a:r>
              <a:rPr lang="en-US" dirty="0">
                <a:latin typeface="Avenir Book"/>
                <a:cs typeface="Avenir Book"/>
              </a:rPr>
              <a:t>Via Visual Attributes</a:t>
            </a:r>
          </a:p>
        </p:txBody>
      </p:sp>
      <p:sp>
        <p:nvSpPr>
          <p:cNvPr id="7" name="Slide Number Placeholder 6"/>
          <p:cNvSpPr>
            <a:spLocks noGrp="1"/>
          </p:cNvSpPr>
          <p:nvPr>
            <p:ph type="sldNum" sz="quarter" idx="12"/>
          </p:nvPr>
        </p:nvSpPr>
        <p:spPr/>
        <p:txBody>
          <a:bodyPr/>
          <a:lstStyle/>
          <a:p>
            <a:fld id="{0A79A3A1-7B42-CD4C-B216-A98242FD0A3D}" type="slidenum">
              <a:rPr lang="en-US" smtClean="0"/>
              <a:t>34</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946034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Computational Models:</a:t>
            </a:r>
            <a:endParaRPr lang="en-US" dirty="0"/>
          </a:p>
        </p:txBody>
      </p:sp>
      <p:sp>
        <p:nvSpPr>
          <p:cNvPr id="3" name="Content Placeholder 2"/>
          <p:cNvSpPr>
            <a:spLocks noGrp="1"/>
          </p:cNvSpPr>
          <p:nvPr>
            <p:ph idx="1"/>
          </p:nvPr>
        </p:nvSpPr>
        <p:spPr>
          <a:xfrm>
            <a:off x="287079" y="1580745"/>
            <a:ext cx="8739962" cy="4351338"/>
          </a:xfrm>
        </p:spPr>
        <p:txBody>
          <a:bodyPr>
            <a:normAutofit fontScale="92500" lnSpcReduction="20000"/>
          </a:bodyPr>
          <a:lstStyle/>
          <a:p>
            <a:pPr marL="0" indent="0" algn="ctr">
              <a:buNone/>
            </a:pPr>
            <a:r>
              <a:rPr lang="en-US" sz="3600" dirty="0" smtClean="0"/>
              <a:t>II.  Taxonomy </a:t>
            </a:r>
            <a:r>
              <a:rPr lang="en-US" sz="3600" dirty="0"/>
              <a:t>of </a:t>
            </a:r>
            <a:r>
              <a:rPr lang="en-US" sz="3600" dirty="0" smtClean="0"/>
              <a:t>Abnormalities in </a:t>
            </a:r>
            <a:r>
              <a:rPr lang="en-US" sz="3600" dirty="0"/>
              <a:t>Images</a:t>
            </a:r>
          </a:p>
          <a:p>
            <a:pPr marL="0" indent="0">
              <a:buNone/>
            </a:pPr>
            <a:endParaRPr lang="en-US" dirty="0" smtClean="0"/>
          </a:p>
          <a:p>
            <a:pPr marL="0" indent="0">
              <a:buNone/>
            </a:pPr>
            <a:endParaRPr lang="en-US" dirty="0"/>
          </a:p>
          <a:p>
            <a:pPr marL="0" indent="0">
              <a:buNone/>
            </a:pPr>
            <a:endParaRPr lang="en-US" dirty="0"/>
          </a:p>
          <a:p>
            <a:r>
              <a:rPr lang="en-US" sz="2400" i="1" dirty="0" smtClean="0"/>
              <a:t>“Toward a Taxonomy and Computational Models of Abnormalities in Images”</a:t>
            </a:r>
            <a:r>
              <a:rPr lang="en-US" sz="2400" dirty="0" smtClean="0"/>
              <a:t>; B. Saleh, A. </a:t>
            </a:r>
            <a:r>
              <a:rPr lang="en-US" sz="2400" dirty="0" err="1" smtClean="0"/>
              <a:t>Elgammal</a:t>
            </a:r>
            <a:r>
              <a:rPr lang="en-US" sz="2400" dirty="0" smtClean="0"/>
              <a:t>, J. Feldman, A. </a:t>
            </a:r>
            <a:r>
              <a:rPr lang="en-US" sz="2400" dirty="0" err="1" smtClean="0"/>
              <a:t>Farhadi</a:t>
            </a:r>
            <a:r>
              <a:rPr lang="en-US" sz="2400" dirty="0" smtClean="0"/>
              <a:t>. </a:t>
            </a:r>
            <a:r>
              <a:rPr lang="en-US" sz="2400" b="1" i="1" dirty="0">
                <a:solidFill>
                  <a:srgbClr val="FF0000"/>
                </a:solidFill>
              </a:rPr>
              <a:t>Best Paper </a:t>
            </a:r>
            <a:r>
              <a:rPr lang="en-US" sz="2400" b="1" i="1" dirty="0" smtClean="0">
                <a:solidFill>
                  <a:srgbClr val="FF0000"/>
                </a:solidFill>
              </a:rPr>
              <a:t>Award </a:t>
            </a:r>
            <a:r>
              <a:rPr lang="en-US" sz="2400" b="1" dirty="0" smtClean="0"/>
              <a:t>AAAI 2016</a:t>
            </a:r>
          </a:p>
          <a:p>
            <a:r>
              <a:rPr lang="en-US" sz="2400" i="1" dirty="0" smtClean="0"/>
              <a:t>“</a:t>
            </a:r>
            <a:r>
              <a:rPr lang="en-US" sz="2400" dirty="0"/>
              <a:t>A Comprehensive Study of Abnormality Reasons in Images</a:t>
            </a:r>
            <a:r>
              <a:rPr lang="en-US" sz="2400" i="1" dirty="0" smtClean="0"/>
              <a:t>”</a:t>
            </a:r>
            <a:r>
              <a:rPr lang="en-US" sz="2400" dirty="0" smtClean="0"/>
              <a:t>; </a:t>
            </a:r>
            <a:r>
              <a:rPr lang="en-US" sz="2400" dirty="0"/>
              <a:t>B. Saleh, A. </a:t>
            </a:r>
            <a:r>
              <a:rPr lang="en-US" sz="2400" dirty="0" err="1"/>
              <a:t>Elgammal</a:t>
            </a:r>
            <a:r>
              <a:rPr lang="en-US" sz="2400" dirty="0"/>
              <a:t>, J. Feldman, A. </a:t>
            </a:r>
            <a:r>
              <a:rPr lang="en-US" sz="2400" dirty="0" err="1"/>
              <a:t>Farhadi</a:t>
            </a:r>
            <a:r>
              <a:rPr lang="en-US" sz="2400" dirty="0"/>
              <a:t>. In preparation </a:t>
            </a:r>
            <a:r>
              <a:rPr lang="en-US" sz="2400" dirty="0" smtClean="0"/>
              <a:t> </a:t>
            </a:r>
            <a:r>
              <a:rPr lang="en-US" sz="2400" b="1" i="1" dirty="0" smtClean="0"/>
              <a:t>JAIR 2016.</a:t>
            </a:r>
            <a:endParaRPr lang="en-US" sz="2400" b="1" i="1" dirty="0">
              <a:solidFill>
                <a:srgbClr val="FF0000"/>
              </a:solidFill>
            </a:endParaRPr>
          </a:p>
          <a:p>
            <a:r>
              <a:rPr lang="en-US" sz="2400" i="1" dirty="0" smtClean="0"/>
              <a:t>“Wow! That looks strange: computational models for detection and reasoning about abnormality in images” </a:t>
            </a:r>
            <a:r>
              <a:rPr lang="en-US" sz="2400" b="1" i="1" dirty="0" smtClean="0"/>
              <a:t>ACM AI Matters 2016.</a:t>
            </a:r>
          </a:p>
        </p:txBody>
      </p:sp>
      <p:sp>
        <p:nvSpPr>
          <p:cNvPr id="9" name="Slide Number Placeholder 8"/>
          <p:cNvSpPr>
            <a:spLocks noGrp="1"/>
          </p:cNvSpPr>
          <p:nvPr>
            <p:ph type="sldNum" sz="quarter" idx="12"/>
          </p:nvPr>
        </p:nvSpPr>
        <p:spPr/>
        <p:txBody>
          <a:bodyPr/>
          <a:lstStyle/>
          <a:p>
            <a:fld id="{0A79A3A1-7B42-CD4C-B216-A98242FD0A3D}" type="slidenum">
              <a:rPr lang="en-US" smtClean="0"/>
              <a:t>35</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6730590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7445" y="0"/>
            <a:ext cx="8079898" cy="1339850"/>
          </a:xfrm>
        </p:spPr>
        <p:txBody>
          <a:bodyPr>
            <a:normAutofit/>
          </a:bodyPr>
          <a:lstStyle/>
          <a:p>
            <a:r>
              <a:rPr lang="en-US" dirty="0" smtClean="0">
                <a:latin typeface="Avenir Book"/>
                <a:cs typeface="Avenir Book"/>
              </a:rPr>
              <a:t>Problem Definition</a:t>
            </a:r>
            <a:endParaRPr lang="en-US" dirty="0">
              <a:latin typeface="Avenir Book"/>
              <a:cs typeface="Avenir Book"/>
            </a:endParaRPr>
          </a:p>
        </p:txBody>
      </p:sp>
      <p:sp>
        <p:nvSpPr>
          <p:cNvPr id="5" name="Content Placeholder 4"/>
          <p:cNvSpPr>
            <a:spLocks noGrp="1"/>
          </p:cNvSpPr>
          <p:nvPr>
            <p:ph idx="1"/>
          </p:nvPr>
        </p:nvSpPr>
        <p:spPr>
          <a:xfrm>
            <a:off x="138223" y="1190309"/>
            <a:ext cx="8761227" cy="5166042"/>
          </a:xfrm>
        </p:spPr>
        <p:txBody>
          <a:bodyPr>
            <a:noAutofit/>
          </a:bodyPr>
          <a:lstStyle/>
          <a:p>
            <a:pPr lvl="1"/>
            <a:r>
              <a:rPr lang="en-US" dirty="0" smtClean="0">
                <a:cs typeface="Avenir Book"/>
              </a:rPr>
              <a:t>Comprehensive understanding of what can cause abnormality? </a:t>
            </a:r>
            <a:r>
              <a:rPr lang="en-US" sz="2400" u="sng" dirty="0" smtClean="0">
                <a:cs typeface="Avenir Book"/>
              </a:rPr>
              <a:t>Going beyond abnormal objects</a:t>
            </a:r>
          </a:p>
          <a:p>
            <a:pPr lvl="1"/>
            <a:endParaRPr lang="en-US" sz="2400" dirty="0" smtClean="0">
              <a:cs typeface="Avenir Book"/>
            </a:endParaRPr>
          </a:p>
          <a:p>
            <a:pPr lvl="1"/>
            <a:r>
              <a:rPr lang="en-US" dirty="0" smtClean="0">
                <a:cs typeface="Avenir Book"/>
              </a:rPr>
              <a:t>However, the </a:t>
            </a:r>
            <a:r>
              <a:rPr lang="en-US" sz="2400" dirty="0" smtClean="0">
                <a:cs typeface="Avenir Book"/>
              </a:rPr>
              <a:t>taxonomy of possible reasons for abnormality in images is not defined</a:t>
            </a:r>
          </a:p>
          <a:p>
            <a:endParaRPr lang="en-US" sz="2800" b="1" u="sng" dirty="0" smtClean="0">
              <a:cs typeface="Avenir Book"/>
            </a:endParaRPr>
          </a:p>
          <a:p>
            <a:pPr lvl="1"/>
            <a:r>
              <a:rPr lang="en-US" sz="2400" dirty="0" smtClean="0">
                <a:cs typeface="Avenir Book"/>
              </a:rPr>
              <a:t>Still, this is </a:t>
            </a:r>
            <a:r>
              <a:rPr lang="en-US" sz="2400" u="sng" dirty="0" smtClean="0">
                <a:cs typeface="Avenir Book"/>
              </a:rPr>
              <a:t>Not a two-way classification</a:t>
            </a:r>
            <a:endParaRPr lang="en-US" sz="2400" dirty="0" smtClean="0">
              <a:cs typeface="Avenir Book"/>
            </a:endParaRPr>
          </a:p>
          <a:p>
            <a:pPr lvl="1"/>
            <a:endParaRPr lang="en-US" dirty="0" smtClean="0">
              <a:cs typeface="Avenir Book"/>
            </a:endParaRPr>
          </a:p>
          <a:p>
            <a:pPr lvl="1"/>
            <a:r>
              <a:rPr lang="en-US" dirty="0" smtClean="0">
                <a:cs typeface="Avenir Book"/>
              </a:rPr>
              <a:t>We use </a:t>
            </a:r>
            <a:r>
              <a:rPr lang="en-US" sz="2400" dirty="0" smtClean="0">
                <a:cs typeface="Avenir Book"/>
              </a:rPr>
              <a:t>Information theoretic approaches, because it </a:t>
            </a:r>
            <a:r>
              <a:rPr lang="en-US" dirty="0" smtClean="0">
                <a:cs typeface="Avenir Book"/>
              </a:rPr>
              <a:t>mimics human reasoning about these images</a:t>
            </a:r>
            <a:endParaRPr lang="en-US" sz="2400" dirty="0" smtClean="0">
              <a:cs typeface="Avenir Book"/>
            </a:endParaRPr>
          </a:p>
        </p:txBody>
      </p:sp>
      <p:sp>
        <p:nvSpPr>
          <p:cNvPr id="8" name="Slide Number Placeholder 7"/>
          <p:cNvSpPr>
            <a:spLocks noGrp="1"/>
          </p:cNvSpPr>
          <p:nvPr>
            <p:ph type="sldNum" sz="quarter" idx="12"/>
          </p:nvPr>
        </p:nvSpPr>
        <p:spPr/>
        <p:txBody>
          <a:bodyPr/>
          <a:lstStyle/>
          <a:p>
            <a:fld id="{0A79A3A1-7B42-CD4C-B216-A98242FD0A3D}" type="slidenum">
              <a:rPr lang="en-US" smtClean="0"/>
              <a:t>36</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3549274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a:xfrm>
            <a:off x="512763" y="244475"/>
            <a:ext cx="8080375" cy="1339850"/>
          </a:xfrm>
        </p:spPr>
        <p:txBody>
          <a:bodyPr/>
          <a:lstStyle/>
          <a:p>
            <a:pPr eaLnBrk="1" hangingPunct="1"/>
            <a:r>
              <a:rPr lang="en-US" dirty="0">
                <a:latin typeface="Avenir Book"/>
                <a:cs typeface="Avenir Book"/>
              </a:rPr>
              <a:t>Human Subject </a:t>
            </a:r>
            <a:r>
              <a:rPr lang="en-US" dirty="0" smtClean="0">
                <a:latin typeface="Avenir Book"/>
                <a:cs typeface="Avenir Book"/>
              </a:rPr>
              <a:t>Exp. II</a:t>
            </a:r>
            <a:endParaRPr lang="en-US" dirty="0">
              <a:latin typeface="Avenir Book"/>
              <a:cs typeface="Avenir Book"/>
            </a:endParaRPr>
          </a:p>
        </p:txBody>
      </p:sp>
      <p:sp>
        <p:nvSpPr>
          <p:cNvPr id="48130" name="Content Placeholder 2"/>
          <p:cNvSpPr>
            <a:spLocks noGrp="1"/>
          </p:cNvSpPr>
          <p:nvPr>
            <p:ph idx="1"/>
          </p:nvPr>
        </p:nvSpPr>
        <p:spPr>
          <a:xfrm>
            <a:off x="190500" y="1770063"/>
            <a:ext cx="8953500" cy="3932237"/>
          </a:xfrm>
        </p:spPr>
        <p:txBody>
          <a:bodyPr>
            <a:normAutofit fontScale="85000" lnSpcReduction="20000"/>
          </a:bodyPr>
          <a:lstStyle/>
          <a:p>
            <a:pPr eaLnBrk="1" hangingPunct="1">
              <a:lnSpc>
                <a:spcPct val="110000"/>
              </a:lnSpc>
            </a:pPr>
            <a:r>
              <a:rPr lang="en-US" dirty="0" smtClean="0">
                <a:cs typeface="Avenir Book"/>
              </a:rPr>
              <a:t>Investigating </a:t>
            </a:r>
            <a:r>
              <a:rPr lang="en-US" dirty="0">
                <a:cs typeface="Avenir Book"/>
              </a:rPr>
              <a:t>human thinking about </a:t>
            </a:r>
            <a:r>
              <a:rPr lang="en-US" dirty="0" smtClean="0">
                <a:cs typeface="Avenir Book"/>
              </a:rPr>
              <a:t>abnormality</a:t>
            </a:r>
          </a:p>
          <a:p>
            <a:pPr marL="0" indent="0" eaLnBrk="1" hangingPunct="1">
              <a:lnSpc>
                <a:spcPct val="110000"/>
              </a:lnSpc>
              <a:buNone/>
            </a:pPr>
            <a:endParaRPr lang="en-US" dirty="0" smtClean="0">
              <a:cs typeface="Avenir Book"/>
            </a:endParaRPr>
          </a:p>
          <a:p>
            <a:pPr eaLnBrk="1" hangingPunct="1">
              <a:lnSpc>
                <a:spcPct val="110000"/>
              </a:lnSpc>
            </a:pPr>
            <a:r>
              <a:rPr lang="en-US" dirty="0" smtClean="0">
                <a:cs typeface="Avenir Book"/>
              </a:rPr>
              <a:t>Proposing </a:t>
            </a:r>
            <a:r>
              <a:rPr lang="en-US" dirty="0">
                <a:cs typeface="Avenir Book"/>
              </a:rPr>
              <a:t>a taxonomy of reasons that can make an image look abnormal. </a:t>
            </a:r>
          </a:p>
          <a:p>
            <a:pPr eaLnBrk="1" hangingPunct="1">
              <a:lnSpc>
                <a:spcPct val="110000"/>
              </a:lnSpc>
            </a:pPr>
            <a:endParaRPr lang="en-US" dirty="0">
              <a:cs typeface="Avenir Book"/>
            </a:endParaRPr>
          </a:p>
          <a:p>
            <a:pPr eaLnBrk="1" hangingPunct="1">
              <a:lnSpc>
                <a:spcPct val="110000"/>
              </a:lnSpc>
            </a:pPr>
            <a:r>
              <a:rPr lang="en-US" dirty="0">
                <a:cs typeface="Avenir Book"/>
              </a:rPr>
              <a:t>Two-fold human subject experiment:</a:t>
            </a:r>
          </a:p>
          <a:p>
            <a:pPr marL="808038" lvl="1" indent="-457200" eaLnBrk="1" hangingPunct="1">
              <a:lnSpc>
                <a:spcPct val="110000"/>
              </a:lnSpc>
              <a:buFont typeface="Calisto MT" charset="0"/>
              <a:buAutoNum type="arabicPeriod"/>
            </a:pPr>
            <a:r>
              <a:rPr lang="en-US" dirty="0">
                <a:cs typeface="Avenir Book"/>
              </a:rPr>
              <a:t>On-site: making an initial list of reasons (4 subjects</a:t>
            </a:r>
            <a:r>
              <a:rPr lang="en-US" dirty="0" smtClean="0">
                <a:cs typeface="Avenir Book"/>
              </a:rPr>
              <a:t>)</a:t>
            </a:r>
          </a:p>
          <a:p>
            <a:pPr marL="1208088" lvl="2" indent="-457200">
              <a:lnSpc>
                <a:spcPct val="110000"/>
              </a:lnSpc>
            </a:pPr>
            <a:r>
              <a:rPr lang="en-US" dirty="0" smtClean="0">
                <a:cs typeface="Avenir Book"/>
              </a:rPr>
              <a:t>Outcome: List of 21 reasons of abnormality in images</a:t>
            </a:r>
            <a:endParaRPr lang="en-US" dirty="0">
              <a:cs typeface="Avenir Book"/>
            </a:endParaRPr>
          </a:p>
          <a:p>
            <a:pPr marL="808038" lvl="1" indent="-457200" eaLnBrk="1" hangingPunct="1">
              <a:lnSpc>
                <a:spcPct val="110000"/>
              </a:lnSpc>
              <a:buFont typeface="Calisto MT" charset="0"/>
              <a:buAutoNum type="arabicPeriod"/>
            </a:pPr>
            <a:r>
              <a:rPr lang="en-US" dirty="0">
                <a:cs typeface="Avenir Book"/>
              </a:rPr>
              <a:t>Online: extending the taxonomy, image annotation (60 unique subjects, 10 round for each image)</a:t>
            </a:r>
          </a:p>
        </p:txBody>
      </p:sp>
      <p:sp>
        <p:nvSpPr>
          <p:cNvPr id="4" name="Slide Number Placeholder 3"/>
          <p:cNvSpPr>
            <a:spLocks noGrp="1"/>
          </p:cNvSpPr>
          <p:nvPr>
            <p:ph type="sldNum" sz="quarter" idx="12"/>
          </p:nvPr>
        </p:nvSpPr>
        <p:spPr/>
        <p:txBody>
          <a:bodyPr/>
          <a:lstStyle/>
          <a:p>
            <a:fld id="{0A79A3A1-7B42-CD4C-B216-A98242FD0A3D}" type="slidenum">
              <a:rPr lang="en-US" smtClean="0"/>
              <a:t>37</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4464504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5" descr="Screen Shot 2014-03-22 at 10.24.50 PM.png"/>
          <p:cNvPicPr>
            <a:picLocks noChangeAspect="1"/>
          </p:cNvPicPr>
          <p:nvPr/>
        </p:nvPicPr>
        <p:blipFill rotWithShape="1">
          <a:blip r:embed="rId2">
            <a:extLst>
              <a:ext uri="{28A0092B-C50C-407E-A947-70E740481C1C}">
                <a14:useLocalDpi xmlns:a14="http://schemas.microsoft.com/office/drawing/2010/main" val="0"/>
              </a:ext>
            </a:extLst>
          </a:blip>
          <a:srcRect t="16944" r="994" b="5216"/>
          <a:stretch/>
        </p:blipFill>
        <p:spPr bwMode="auto">
          <a:xfrm>
            <a:off x="207962" y="1285874"/>
            <a:ext cx="8728075" cy="4848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6" name="Picture 19" descr="mturk_logo.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87"/>
            <a:ext cx="1982787" cy="1284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4867206" y="0"/>
            <a:ext cx="4120749" cy="14773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158" name="TextBox 1"/>
          <p:cNvSpPr txBox="1">
            <a:spLocks noChangeArrowheads="1"/>
          </p:cNvSpPr>
          <p:nvPr/>
        </p:nvSpPr>
        <p:spPr bwMode="auto">
          <a:xfrm>
            <a:off x="4867206" y="-635"/>
            <a:ext cx="4121150" cy="1477963"/>
          </a:xfrm>
          <a:prstGeom prst="rect">
            <a:avLst/>
          </a:prstGeom>
          <a:solidFill>
            <a:schemeClr val="tx1">
              <a:alpha val="21176"/>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r>
              <a:rPr lang="en-US" sz="1800" dirty="0">
                <a:cs typeface="Arial" charset="0"/>
              </a:rPr>
              <a:t>*Nothing abnormal about this image</a:t>
            </a:r>
          </a:p>
          <a:p>
            <a:pPr eaLnBrk="1" hangingPunct="1"/>
            <a:r>
              <a:rPr lang="en-US" sz="1800" dirty="0">
                <a:cs typeface="Arial" charset="0"/>
              </a:rPr>
              <a:t>*Strange contour (boundary) for typical      	objects of that category </a:t>
            </a:r>
          </a:p>
          <a:p>
            <a:pPr eaLnBrk="1" hangingPunct="1"/>
            <a:r>
              <a:rPr lang="en-US" sz="1800" dirty="0">
                <a:cs typeface="Arial" charset="0"/>
              </a:rPr>
              <a:t>*Object in the shape of another object</a:t>
            </a:r>
          </a:p>
          <a:p>
            <a:pPr eaLnBrk="1" hangingPunct="1"/>
            <a:r>
              <a:rPr lang="en-US" sz="1800" dirty="0">
                <a:cs typeface="Arial" charset="0"/>
              </a:rPr>
              <a:t>*Object is not complete</a:t>
            </a:r>
          </a:p>
        </p:txBody>
      </p:sp>
      <p:sp>
        <p:nvSpPr>
          <p:cNvPr id="6" name="Slide Number Placeholder 5"/>
          <p:cNvSpPr>
            <a:spLocks noGrp="1"/>
          </p:cNvSpPr>
          <p:nvPr>
            <p:ph type="sldNum" sz="quarter" idx="12"/>
          </p:nvPr>
        </p:nvSpPr>
        <p:spPr/>
        <p:txBody>
          <a:bodyPr/>
          <a:lstStyle/>
          <a:p>
            <a:fld id="{0A79A3A1-7B42-CD4C-B216-A98242FD0A3D}" type="slidenum">
              <a:rPr lang="en-US" smtClean="0"/>
              <a:t>38</a:t>
            </a:fld>
            <a:endParaRPr lang="en-US"/>
          </a:p>
        </p:txBody>
      </p:sp>
      <p:sp>
        <p:nvSpPr>
          <p:cNvPr id="10" name="Rectangle 9"/>
          <p:cNvSpPr/>
          <p:nvPr/>
        </p:nvSpPr>
        <p:spPr>
          <a:xfrm>
            <a:off x="4867206" y="1487534"/>
            <a:ext cx="4137030" cy="369331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extBox 6"/>
          <p:cNvSpPr txBox="1">
            <a:spLocks noChangeArrowheads="1"/>
          </p:cNvSpPr>
          <p:nvPr/>
        </p:nvSpPr>
        <p:spPr bwMode="auto">
          <a:xfrm>
            <a:off x="4898961" y="1477328"/>
            <a:ext cx="4105275" cy="369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r>
              <a:rPr lang="en-US" sz="1800" dirty="0"/>
              <a:t>*object is not complete</a:t>
            </a:r>
          </a:p>
          <a:p>
            <a:pPr eaLnBrk="1" hangingPunct="1"/>
            <a:r>
              <a:rPr lang="en-US" sz="1800" dirty="0"/>
              <a:t>*missing specific part(s)</a:t>
            </a:r>
          </a:p>
          <a:p>
            <a:pPr eaLnBrk="1" hangingPunct="1"/>
            <a:r>
              <a:rPr lang="en-US" sz="1800" dirty="0"/>
              <a:t>*misplaced part(s)</a:t>
            </a:r>
          </a:p>
          <a:p>
            <a:pPr eaLnBrk="1" hangingPunct="1"/>
            <a:r>
              <a:rPr lang="en-US" sz="1800" dirty="0"/>
              <a:t>*weird-shaped part(s)</a:t>
            </a:r>
          </a:p>
          <a:p>
            <a:pPr eaLnBrk="1" hangingPunct="1"/>
            <a:r>
              <a:rPr lang="en-US" sz="1800" dirty="0"/>
              <a:t>*unexpected parts, extra parts</a:t>
            </a:r>
          </a:p>
          <a:p>
            <a:pPr eaLnBrk="1" hangingPunct="1"/>
            <a:r>
              <a:rPr lang="en-US" sz="1800" dirty="0"/>
              <a:t>*strange texture</a:t>
            </a:r>
          </a:p>
          <a:p>
            <a:pPr eaLnBrk="1" hangingPunct="1"/>
            <a:r>
              <a:rPr lang="en-US" sz="1800" dirty="0"/>
              <a:t>*strange color</a:t>
            </a:r>
          </a:p>
          <a:p>
            <a:pPr eaLnBrk="1" hangingPunct="1"/>
            <a:r>
              <a:rPr lang="en-US" sz="1800" dirty="0"/>
              <a:t>*strange pattern</a:t>
            </a:r>
          </a:p>
          <a:p>
            <a:pPr eaLnBrk="1" hangingPunct="1"/>
            <a:r>
              <a:rPr lang="en-US" sz="1800" dirty="0"/>
              <a:t>*atypical material</a:t>
            </a:r>
          </a:p>
          <a:p>
            <a:pPr eaLnBrk="1" hangingPunct="1"/>
            <a:r>
              <a:rPr lang="en-US" sz="1800" dirty="0"/>
              <a:t>*something wrong with the shape of the </a:t>
            </a:r>
          </a:p>
          <a:p>
            <a:pPr eaLnBrk="1" hangingPunct="1"/>
            <a:r>
              <a:rPr lang="en-US" sz="1800" dirty="0"/>
              <a:t>	object, but I cannot easily name it</a:t>
            </a:r>
          </a:p>
          <a:p>
            <a:pPr eaLnBrk="1" hangingPunct="1"/>
            <a:r>
              <a:rPr lang="en-US" sz="1800" dirty="0"/>
              <a:t>*atypical combination of categories </a:t>
            </a:r>
          </a:p>
          <a:p>
            <a:pPr eaLnBrk="1" hangingPunct="1"/>
            <a:r>
              <a:rPr lang="en-US" sz="1800" dirty="0"/>
              <a:t>*strange body posture</a:t>
            </a:r>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4341913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Screen Shot 2014-03-22 at 10.24.55 PM.png"/>
          <p:cNvPicPr>
            <a:picLocks noChangeAspect="1"/>
          </p:cNvPicPr>
          <p:nvPr/>
        </p:nvPicPr>
        <p:blipFill rotWithShape="1">
          <a:blip r:embed="rId3">
            <a:extLst>
              <a:ext uri="{28A0092B-C50C-407E-A947-70E740481C1C}">
                <a14:useLocalDpi xmlns:a14="http://schemas.microsoft.com/office/drawing/2010/main" val="0"/>
              </a:ext>
            </a:extLst>
          </a:blip>
          <a:srcRect t="16288" r="994" b="7238"/>
          <a:stretch/>
        </p:blipFill>
        <p:spPr bwMode="auto">
          <a:xfrm>
            <a:off x="39370" y="1094090"/>
            <a:ext cx="9052560"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19" descr="mturk_logo.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0408" y="26995"/>
            <a:ext cx="1982787" cy="128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4552458" y="1695862"/>
            <a:ext cx="4444246" cy="340846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206" name="TextBox 6"/>
          <p:cNvSpPr txBox="1">
            <a:spLocks noChangeArrowheads="1"/>
          </p:cNvSpPr>
          <p:nvPr/>
        </p:nvSpPr>
        <p:spPr bwMode="auto">
          <a:xfrm>
            <a:off x="4531353" y="1734140"/>
            <a:ext cx="4581842" cy="3416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r>
              <a:rPr lang="en-US" sz="1800" dirty="0"/>
              <a:t>*image is strange because I do not know </a:t>
            </a:r>
          </a:p>
          <a:p>
            <a:pPr eaLnBrk="1" hangingPunct="1"/>
            <a:r>
              <a:rPr lang="en-US" sz="1800" dirty="0"/>
              <a:t>	what is this object</a:t>
            </a:r>
          </a:p>
          <a:p>
            <a:pPr eaLnBrk="1" hangingPunct="1"/>
            <a:r>
              <a:rPr lang="en-US" sz="1800" dirty="0"/>
              <a:t>*some objects typically do not belong to the 	scene</a:t>
            </a:r>
          </a:p>
          <a:p>
            <a:pPr eaLnBrk="1" hangingPunct="1"/>
            <a:r>
              <a:rPr lang="en-US" sz="1800" dirty="0"/>
              <a:t>*some objects are in atypical pose (</a:t>
            </a:r>
            <a:r>
              <a:rPr lang="en-US" sz="1800" dirty="0" err="1"/>
              <a:t>e.g</a:t>
            </a:r>
            <a:r>
              <a:rPr lang="en-US" sz="1800" dirty="0"/>
              <a:t> 	upside down)</a:t>
            </a:r>
          </a:p>
          <a:p>
            <a:pPr eaLnBrk="1" hangingPunct="1"/>
            <a:r>
              <a:rPr lang="en-US" sz="1800" dirty="0"/>
              <a:t>*strange location for some objects</a:t>
            </a:r>
          </a:p>
          <a:p>
            <a:pPr eaLnBrk="1" hangingPunct="1"/>
            <a:r>
              <a:rPr lang="en-US" sz="1800" dirty="0"/>
              <a:t>*atypical size for some objects relative to 	the scene</a:t>
            </a:r>
          </a:p>
          <a:p>
            <a:pPr eaLnBrk="1" hangingPunct="1"/>
            <a:r>
              <a:rPr lang="en-US" sz="1800" dirty="0"/>
              <a:t>*strange event (accident, fire, etc.)</a:t>
            </a:r>
          </a:p>
          <a:p>
            <a:pPr eaLnBrk="1" hangingPunct="1"/>
            <a:r>
              <a:rPr lang="en-US" sz="1800" dirty="0"/>
              <a:t>*strange scene</a:t>
            </a:r>
          </a:p>
          <a:p>
            <a:pPr eaLnBrk="1" hangingPunct="1"/>
            <a:r>
              <a:rPr lang="en-US" sz="1800" dirty="0"/>
              <a:t>*weird but for a reason not in this list</a:t>
            </a:r>
          </a:p>
        </p:txBody>
      </p:sp>
      <p:sp>
        <p:nvSpPr>
          <p:cNvPr id="5" name="Slide Number Placeholder 4"/>
          <p:cNvSpPr>
            <a:spLocks noGrp="1"/>
          </p:cNvSpPr>
          <p:nvPr>
            <p:ph type="sldNum" sz="quarter" idx="12"/>
          </p:nvPr>
        </p:nvSpPr>
        <p:spPr/>
        <p:txBody>
          <a:bodyPr/>
          <a:lstStyle/>
          <a:p>
            <a:fld id="{0A79A3A1-7B42-CD4C-B216-A98242FD0A3D}" type="slidenum">
              <a:rPr lang="en-US" smtClean="0"/>
              <a:t>39</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2570969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026" y="0"/>
            <a:ext cx="7886700" cy="1325563"/>
          </a:xfrm>
        </p:spPr>
        <p:txBody>
          <a:bodyPr/>
          <a:lstStyle/>
          <a:p>
            <a:r>
              <a:rPr lang="en-US" dirty="0" smtClean="0"/>
              <a:t>Motivation</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233941850"/>
              </p:ext>
            </p:extLst>
          </p:nvPr>
        </p:nvGraphicFramePr>
        <p:xfrm>
          <a:off x="1536102" y="1441524"/>
          <a:ext cx="5950548" cy="4706799"/>
        </p:xfrm>
        <a:graphic>
          <a:graphicData uri="http://schemas.openxmlformats.org/drawingml/2006/table">
            <a:tbl>
              <a:tblPr firstRow="1" bandRow="1">
                <a:tableStyleId>{2D5ABB26-0587-4C30-8999-92F81FD0307C}</a:tableStyleId>
              </a:tblPr>
              <a:tblGrid>
                <a:gridCol w="3015373"/>
                <a:gridCol w="2935175"/>
              </a:tblGrid>
              <a:tr h="1568933">
                <a:tc>
                  <a:txBody>
                    <a:bodyPr/>
                    <a:lstStyle/>
                    <a:p>
                      <a:endParaRPr lang="en-US" dirty="0"/>
                    </a:p>
                  </a:txBody>
                  <a:tcPr>
                    <a:blipFill rotWithShape="1">
                      <a:blip r:embed="rId3"/>
                      <a:stretch>
                        <a:fillRect/>
                      </a:stretch>
                    </a:blipFill>
                  </a:tcPr>
                </a:tc>
                <a:tc>
                  <a:txBody>
                    <a:bodyPr/>
                    <a:lstStyle/>
                    <a:p>
                      <a:endParaRPr lang="en-US" dirty="0"/>
                    </a:p>
                  </a:txBody>
                  <a:tcPr>
                    <a:blipFill rotWithShape="1">
                      <a:blip r:embed="rId4"/>
                      <a:stretch>
                        <a:fillRect/>
                      </a:stretch>
                    </a:blipFill>
                  </a:tcPr>
                </a:tc>
              </a:tr>
              <a:tr h="1568933">
                <a:tc>
                  <a:txBody>
                    <a:bodyPr/>
                    <a:lstStyle/>
                    <a:p>
                      <a:endParaRPr lang="en-US" dirty="0"/>
                    </a:p>
                  </a:txBody>
                  <a:tcPr>
                    <a:blipFill rotWithShape="1">
                      <a:blip r:embed="rId5"/>
                      <a:stretch>
                        <a:fillRect/>
                      </a:stretch>
                    </a:blipFill>
                  </a:tcPr>
                </a:tc>
                <a:tc>
                  <a:txBody>
                    <a:bodyPr/>
                    <a:lstStyle/>
                    <a:p>
                      <a:endParaRPr lang="en-US" dirty="0"/>
                    </a:p>
                  </a:txBody>
                  <a:tcPr>
                    <a:blipFill rotWithShape="1">
                      <a:blip r:embed="rId6"/>
                      <a:stretch>
                        <a:fillRect/>
                      </a:stretch>
                    </a:blipFill>
                  </a:tcPr>
                </a:tc>
              </a:tr>
              <a:tr h="1568933">
                <a:tc>
                  <a:txBody>
                    <a:bodyPr/>
                    <a:lstStyle/>
                    <a:p>
                      <a:endParaRPr lang="en-US" dirty="0"/>
                    </a:p>
                  </a:txBody>
                  <a:tcPr>
                    <a:blipFill rotWithShape="1">
                      <a:blip r:embed="rId7"/>
                      <a:stretch>
                        <a:fillRect/>
                      </a:stretch>
                    </a:blipFill>
                  </a:tcPr>
                </a:tc>
                <a:tc>
                  <a:txBody>
                    <a:bodyPr/>
                    <a:lstStyle/>
                    <a:p>
                      <a:endParaRPr lang="en-US" dirty="0"/>
                    </a:p>
                  </a:txBody>
                  <a:tcPr>
                    <a:blipFill rotWithShape="1">
                      <a:blip r:embed="rId8"/>
                      <a:stretch>
                        <a:fillRect/>
                      </a:stretch>
                    </a:blipFill>
                  </a:tcPr>
                </a:tc>
              </a:tr>
            </a:tbl>
          </a:graphicData>
        </a:graphic>
      </p:graphicFrame>
      <p:sp>
        <p:nvSpPr>
          <p:cNvPr id="11" name="Slide Number Placeholder 10"/>
          <p:cNvSpPr>
            <a:spLocks noGrp="1"/>
          </p:cNvSpPr>
          <p:nvPr>
            <p:ph type="sldNum" sz="quarter" idx="12"/>
          </p:nvPr>
        </p:nvSpPr>
        <p:spPr/>
        <p:txBody>
          <a:bodyPr/>
          <a:lstStyle/>
          <a:p>
            <a:fld id="{0A79A3A1-7B42-CD4C-B216-A98242FD0A3D}" type="slidenum">
              <a:rPr lang="en-US" smtClean="0"/>
              <a:t>4</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5441677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 descr="turk.eps"/>
          <p:cNvPicPr>
            <a:picLocks noChangeAspect="1"/>
          </p:cNvPicPr>
          <p:nvPr/>
        </p:nvPicPr>
        <p:blipFill rotWithShape="1">
          <a:blip r:embed="rId3">
            <a:extLst>
              <a:ext uri="{28A0092B-C50C-407E-A947-70E740481C1C}">
                <a14:useLocalDpi xmlns:a14="http://schemas.microsoft.com/office/drawing/2010/main" val="0"/>
              </a:ext>
            </a:extLst>
          </a:blip>
          <a:srcRect l="9004" t="9727" r="7996" b="11026"/>
          <a:stretch/>
        </p:blipFill>
        <p:spPr bwMode="auto">
          <a:xfrm>
            <a:off x="1399696" y="1715676"/>
            <a:ext cx="6899564" cy="4488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634982" y="240435"/>
            <a:ext cx="7664278" cy="1323439"/>
          </a:xfrm>
          <a:prstGeom prst="rect">
            <a:avLst/>
          </a:prstGeom>
          <a:noFill/>
        </p:spPr>
        <p:txBody>
          <a:bodyPr wrap="none" rtlCol="0">
            <a:spAutoFit/>
          </a:bodyPr>
          <a:lstStyle/>
          <a:p>
            <a:pPr marL="342900" indent="-342900">
              <a:buFont typeface="Arial" charset="0"/>
              <a:buChar char="•"/>
            </a:pPr>
            <a:r>
              <a:rPr lang="en-US" sz="2000" smtClean="0">
                <a:ea typeface="Avenir Book" charset="0"/>
                <a:cs typeface="Avenir Book" charset="0"/>
              </a:rPr>
              <a:t>For all images, average </a:t>
            </a:r>
            <a:r>
              <a:rPr lang="en-US" sz="2000" dirty="0" smtClean="0">
                <a:ea typeface="Avenir Book" charset="0"/>
                <a:cs typeface="Avenir Book" charset="0"/>
              </a:rPr>
              <a:t>responses of </a:t>
            </a:r>
            <a:r>
              <a:rPr lang="en-US" sz="2000" smtClean="0">
                <a:ea typeface="Avenir Book" charset="0"/>
                <a:cs typeface="Avenir Book" charset="0"/>
              </a:rPr>
              <a:t>10 users</a:t>
            </a:r>
            <a:endParaRPr lang="en-US" sz="2000" dirty="0" smtClean="0">
              <a:ea typeface="Avenir Book" charset="0"/>
              <a:cs typeface="Avenir Book" charset="0"/>
            </a:endParaRPr>
          </a:p>
          <a:p>
            <a:pPr marL="342900" indent="-342900">
              <a:buFont typeface="Arial" charset="0"/>
              <a:buChar char="•"/>
            </a:pPr>
            <a:r>
              <a:rPr lang="en-US" sz="2000" dirty="0" smtClean="0">
                <a:ea typeface="Avenir Book" charset="0"/>
                <a:cs typeface="Avenir Book" charset="0"/>
              </a:rPr>
              <a:t>bottom-up </a:t>
            </a:r>
            <a:r>
              <a:rPr lang="en-US" sz="2000" dirty="0">
                <a:ea typeface="Avenir Book" charset="0"/>
                <a:cs typeface="Avenir Book" charset="0"/>
              </a:rPr>
              <a:t>agglomerative </a:t>
            </a:r>
            <a:r>
              <a:rPr lang="en-US" sz="2000" dirty="0" smtClean="0">
                <a:ea typeface="Avenir Book" charset="0"/>
                <a:cs typeface="Avenir Book" charset="0"/>
              </a:rPr>
              <a:t>clustering</a:t>
            </a:r>
          </a:p>
          <a:p>
            <a:pPr marL="342900" indent="-342900">
              <a:buFont typeface="Arial" charset="0"/>
              <a:buChar char="•"/>
            </a:pPr>
            <a:r>
              <a:rPr lang="en-US" sz="2000" dirty="0">
                <a:ea typeface="Avenir Book" charset="0"/>
                <a:cs typeface="Avenir Book" charset="0"/>
              </a:rPr>
              <a:t>Ward’s minimum variance </a:t>
            </a:r>
            <a:r>
              <a:rPr lang="en-US" sz="2000" dirty="0" smtClean="0">
                <a:ea typeface="Avenir Book" charset="0"/>
                <a:cs typeface="Avenir Book" charset="0"/>
              </a:rPr>
              <a:t>criteria as the Linkage function</a:t>
            </a:r>
          </a:p>
          <a:p>
            <a:pPr marL="342900" indent="-342900">
              <a:buFont typeface="Arial" charset="0"/>
              <a:buChar char="•"/>
            </a:pPr>
            <a:r>
              <a:rPr lang="en-US" sz="2000" dirty="0" smtClean="0">
                <a:ea typeface="Avenir Book" charset="0"/>
                <a:cs typeface="Avenir Book" charset="0"/>
              </a:rPr>
              <a:t>Three main branches on top</a:t>
            </a:r>
            <a:endParaRPr lang="en-US" sz="2000" dirty="0">
              <a:ea typeface="Avenir Book" charset="0"/>
              <a:cs typeface="Avenir Book" charset="0"/>
            </a:endParaRPr>
          </a:p>
        </p:txBody>
      </p:sp>
      <p:sp>
        <p:nvSpPr>
          <p:cNvPr id="3" name="TextBox 2"/>
          <p:cNvSpPr txBox="1"/>
          <p:nvPr/>
        </p:nvSpPr>
        <p:spPr>
          <a:xfrm rot="16200000">
            <a:off x="737528" y="4023280"/>
            <a:ext cx="955005" cy="369332"/>
          </a:xfrm>
          <a:prstGeom prst="rect">
            <a:avLst/>
          </a:prstGeom>
          <a:noFill/>
        </p:spPr>
        <p:txBody>
          <a:bodyPr wrap="none" rtlCol="0">
            <a:spAutoFit/>
          </a:bodyPr>
          <a:lstStyle/>
          <a:p>
            <a:r>
              <a:rPr lang="en-US" smtClean="0"/>
              <a:t>Reasons</a:t>
            </a:r>
            <a:endParaRPr lang="en-US" dirty="0"/>
          </a:p>
        </p:txBody>
      </p:sp>
      <p:sp>
        <p:nvSpPr>
          <p:cNvPr id="4" name="TextBox 3"/>
          <p:cNvSpPr txBox="1"/>
          <p:nvPr/>
        </p:nvSpPr>
        <p:spPr>
          <a:xfrm>
            <a:off x="3898900" y="6185499"/>
            <a:ext cx="849656" cy="369332"/>
          </a:xfrm>
          <a:prstGeom prst="rect">
            <a:avLst/>
          </a:prstGeom>
          <a:noFill/>
        </p:spPr>
        <p:txBody>
          <a:bodyPr wrap="none" rtlCol="0">
            <a:spAutoFit/>
          </a:bodyPr>
          <a:lstStyle/>
          <a:p>
            <a:r>
              <a:rPr lang="en-US" smtClean="0"/>
              <a:t>Images</a:t>
            </a:r>
            <a:endParaRPr lang="en-US"/>
          </a:p>
        </p:txBody>
      </p:sp>
      <p:sp>
        <p:nvSpPr>
          <p:cNvPr id="6" name="TextBox 5"/>
          <p:cNvSpPr txBox="1"/>
          <p:nvPr/>
        </p:nvSpPr>
        <p:spPr>
          <a:xfrm>
            <a:off x="348196" y="6244192"/>
            <a:ext cx="1845698" cy="369332"/>
          </a:xfrm>
          <a:prstGeom prst="rect">
            <a:avLst/>
          </a:prstGeom>
          <a:noFill/>
        </p:spPr>
        <p:txBody>
          <a:bodyPr wrap="none" rtlCol="0">
            <a:spAutoFit/>
          </a:bodyPr>
          <a:lstStyle/>
          <a:p>
            <a:r>
              <a:rPr lang="en-US" smtClean="0"/>
              <a:t>Average response</a:t>
            </a:r>
            <a:endParaRPr lang="en-US"/>
          </a:p>
        </p:txBody>
      </p:sp>
      <p:cxnSp>
        <p:nvCxnSpPr>
          <p:cNvPr id="8" name="Straight Arrow Connector 7"/>
          <p:cNvCxnSpPr/>
          <p:nvPr/>
        </p:nvCxnSpPr>
        <p:spPr>
          <a:xfrm flipV="1">
            <a:off x="944659" y="4856300"/>
            <a:ext cx="1534004" cy="1500050"/>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812800" y="2197100"/>
            <a:ext cx="7486460" cy="50800"/>
          </a:xfrm>
          <a:prstGeom prst="line">
            <a:avLst/>
          </a:prstGeom>
          <a:ln>
            <a:solidFill>
              <a:srgbClr val="FF0000"/>
            </a:solidFill>
            <a:prstDash val="dashDot"/>
          </a:ln>
        </p:spPr>
        <p:style>
          <a:lnRef idx="2">
            <a:schemeClr val="accent1"/>
          </a:lnRef>
          <a:fillRef idx="0">
            <a:schemeClr val="accent1"/>
          </a:fillRef>
          <a:effectRef idx="1">
            <a:schemeClr val="accent1"/>
          </a:effectRef>
          <a:fontRef idx="minor">
            <a:schemeClr val="tx1"/>
          </a:fontRef>
        </p:style>
      </p:cxnSp>
      <p:sp>
        <p:nvSpPr>
          <p:cNvPr id="11" name="Slide Number Placeholder 10"/>
          <p:cNvSpPr>
            <a:spLocks noGrp="1"/>
          </p:cNvSpPr>
          <p:nvPr>
            <p:ph type="sldNum" sz="quarter" idx="12"/>
          </p:nvPr>
        </p:nvSpPr>
        <p:spPr/>
        <p:txBody>
          <a:bodyPr/>
          <a:lstStyle/>
          <a:p>
            <a:fld id="{0A79A3A1-7B42-CD4C-B216-A98242FD0A3D}" type="slidenum">
              <a:rPr lang="en-US" smtClean="0"/>
              <a:t>40</a:t>
            </a:fld>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342751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5" descr="turk.eps"/>
          <p:cNvPicPr>
            <a:picLocks noChangeAspect="1"/>
          </p:cNvPicPr>
          <p:nvPr/>
        </p:nvPicPr>
        <p:blipFill rotWithShape="1">
          <a:blip r:embed="rId3">
            <a:extLst>
              <a:ext uri="{28A0092B-C50C-407E-A947-70E740481C1C}">
                <a14:useLocalDpi xmlns:a14="http://schemas.microsoft.com/office/drawing/2010/main" val="0"/>
              </a:ext>
            </a:extLst>
          </a:blip>
          <a:srcRect l="9004" t="9727" r="7996" b="11026"/>
          <a:stretch/>
        </p:blipFill>
        <p:spPr bwMode="auto">
          <a:xfrm>
            <a:off x="2058013" y="2561081"/>
            <a:ext cx="5183745" cy="3372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Connector 8"/>
          <p:cNvCxnSpPr/>
          <p:nvPr/>
        </p:nvCxnSpPr>
        <p:spPr>
          <a:xfrm flipV="1">
            <a:off x="2342939" y="3225800"/>
            <a:ext cx="4319265" cy="11524"/>
          </a:xfrm>
          <a:prstGeom prst="line">
            <a:avLst/>
          </a:prstGeom>
          <a:ln>
            <a:solidFill>
              <a:srgbClr val="FF0000"/>
            </a:solidFill>
            <a:prstDash val="dashDot"/>
          </a:ln>
        </p:spPr>
        <p:style>
          <a:lnRef idx="2">
            <a:schemeClr val="accent1"/>
          </a:lnRef>
          <a:fillRef idx="0">
            <a:schemeClr val="accent1"/>
          </a:fillRef>
          <a:effectRef idx="1">
            <a:schemeClr val="accent1"/>
          </a:effectRef>
          <a:fontRef idx="minor">
            <a:schemeClr val="tx1"/>
          </a:fontRef>
        </p:style>
      </p:cxnSp>
      <p:pic>
        <p:nvPicPr>
          <p:cNvPr id="12"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2893"/>
            <a:ext cx="9143365" cy="200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0A79A3A1-7B42-CD4C-B216-A98242FD0A3D}" type="slidenum">
              <a:rPr lang="en-US" smtClean="0"/>
              <a:t>41</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008328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5" descr="turk.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5413"/>
            <a:ext cx="9144000" cy="6230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5810601" y="1616477"/>
            <a:ext cx="1750876" cy="750507"/>
          </a:xfrm>
          <a:prstGeom prst="ellipse">
            <a:avLst/>
          </a:prstGeom>
          <a:noFill/>
          <a:ln w="76200" cmpd="sng">
            <a:solidFill>
              <a:srgbClr val="0000FF"/>
            </a:solidFill>
            <a:prstDash val="lg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TextBox 16"/>
          <p:cNvSpPr txBox="1"/>
          <p:nvPr/>
        </p:nvSpPr>
        <p:spPr>
          <a:xfrm>
            <a:off x="3952875" y="231775"/>
            <a:ext cx="3896323" cy="461665"/>
          </a:xfrm>
          <a:prstGeom prst="rect">
            <a:avLst/>
          </a:prstGeom>
          <a:noFill/>
        </p:spPr>
        <p:txBody>
          <a:bodyPr wrap="none">
            <a:spAutoFit/>
          </a:bodyPr>
          <a:lstStyle/>
          <a:p>
            <a:pPr fontAlgn="auto">
              <a:spcBef>
                <a:spcPts val="0"/>
              </a:spcBef>
              <a:spcAft>
                <a:spcPts val="0"/>
              </a:spcAft>
              <a:defRPr/>
            </a:pPr>
            <a:r>
              <a:rPr lang="en-US" sz="2400" b="1" dirty="0">
                <a:solidFill>
                  <a:srgbClr val="0000FF"/>
                </a:solidFill>
                <a:latin typeface="Avenir Book" charset="0"/>
                <a:ea typeface="Avenir Book" charset="0"/>
                <a:cs typeface="Avenir Book" charset="0"/>
              </a:rPr>
              <a:t>Scene-centric Abnormality </a:t>
            </a:r>
          </a:p>
        </p:txBody>
      </p:sp>
      <p:pic>
        <p:nvPicPr>
          <p:cNvPr id="18" name="Picture 17" descr="2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5638" y="4291013"/>
            <a:ext cx="2890837" cy="1924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27.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0200" y="1516063"/>
            <a:ext cx="2225675" cy="1252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39.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7538" y="4168775"/>
            <a:ext cx="2578100" cy="1922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137.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15975" y="785813"/>
            <a:ext cx="2073275" cy="139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descr="138.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89250" y="2768600"/>
            <a:ext cx="2843213" cy="152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43.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2725" y="2141538"/>
            <a:ext cx="2698750" cy="205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0A79A3A1-7B42-CD4C-B216-A98242FD0A3D}" type="slidenum">
              <a:rPr lang="en-US" smtClean="0"/>
              <a:t>42</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1449893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5" descr="turk.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5413"/>
            <a:ext cx="9144000" cy="6230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4198938" y="192088"/>
            <a:ext cx="3519487" cy="461962"/>
          </a:xfrm>
          <a:prstGeom prst="rect">
            <a:avLst/>
          </a:prstGeom>
          <a:noFill/>
        </p:spPr>
        <p:txBody>
          <a:bodyPr wrap="none">
            <a:spAutoFit/>
          </a:bodyPr>
          <a:lstStyle/>
          <a:p>
            <a:pPr fontAlgn="auto">
              <a:spcBef>
                <a:spcPts val="0"/>
              </a:spcBef>
              <a:spcAft>
                <a:spcPts val="0"/>
              </a:spcAft>
              <a:defRPr/>
            </a:pPr>
            <a:r>
              <a:rPr lang="en-US" sz="2400" b="1" dirty="0">
                <a:solidFill>
                  <a:srgbClr val="0000FF"/>
                </a:solidFill>
                <a:latin typeface="Avenir Book" charset="0"/>
                <a:ea typeface="Avenir Book" charset="0"/>
                <a:cs typeface="Avenir Book" charset="0"/>
              </a:rPr>
              <a:t>Contextual Abnormality</a:t>
            </a:r>
          </a:p>
        </p:txBody>
      </p:sp>
      <p:sp>
        <p:nvSpPr>
          <p:cNvPr id="7" name="Oval 6"/>
          <p:cNvSpPr/>
          <p:nvPr/>
        </p:nvSpPr>
        <p:spPr>
          <a:xfrm>
            <a:off x="4626352" y="2060911"/>
            <a:ext cx="1925964" cy="1208700"/>
          </a:xfrm>
          <a:prstGeom prst="ellipse">
            <a:avLst/>
          </a:prstGeom>
          <a:noFill/>
          <a:ln w="76200" cmpd="sng">
            <a:solidFill>
              <a:srgbClr val="0000FF"/>
            </a:solidFill>
            <a:prstDash val="lg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 name="Picture 7" descr="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963" y="2879725"/>
            <a:ext cx="1660525" cy="1312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27.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463" y="1685925"/>
            <a:ext cx="1643062" cy="119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3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22488" y="2581275"/>
            <a:ext cx="2349500" cy="156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89.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5825" y="4144963"/>
            <a:ext cx="2051050" cy="1443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5.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16238" y="4135438"/>
            <a:ext cx="1925637" cy="1444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57.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22488" y="654050"/>
            <a:ext cx="1227137" cy="1922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0A79A3A1-7B42-CD4C-B216-A98242FD0A3D}" type="slidenum">
              <a:rPr lang="en-US" smtClean="0"/>
              <a:t>43</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9455648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5" descr="turk.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5413"/>
            <a:ext cx="9144000" cy="6230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4198938" y="192088"/>
            <a:ext cx="4083050" cy="461962"/>
          </a:xfrm>
          <a:prstGeom prst="rect">
            <a:avLst/>
          </a:prstGeom>
          <a:noFill/>
        </p:spPr>
        <p:txBody>
          <a:bodyPr wrap="none">
            <a:spAutoFit/>
          </a:bodyPr>
          <a:lstStyle/>
          <a:p>
            <a:pPr fontAlgn="auto">
              <a:spcBef>
                <a:spcPts val="0"/>
              </a:spcBef>
              <a:spcAft>
                <a:spcPts val="0"/>
              </a:spcAft>
              <a:defRPr/>
            </a:pPr>
            <a:r>
              <a:rPr lang="en-US" sz="2400" b="1" dirty="0">
                <a:solidFill>
                  <a:srgbClr val="0000FF"/>
                </a:solidFill>
                <a:latin typeface="Avenir Book" charset="0"/>
                <a:ea typeface="Avenir Book" charset="0"/>
                <a:cs typeface="Avenir Book" charset="0"/>
              </a:rPr>
              <a:t>Object-centric  Abnormality</a:t>
            </a:r>
          </a:p>
        </p:txBody>
      </p:sp>
      <p:sp>
        <p:nvSpPr>
          <p:cNvPr id="7" name="Oval 6"/>
          <p:cNvSpPr/>
          <p:nvPr/>
        </p:nvSpPr>
        <p:spPr>
          <a:xfrm>
            <a:off x="798182" y="1000676"/>
            <a:ext cx="4154818" cy="5219640"/>
          </a:xfrm>
          <a:prstGeom prst="ellipse">
            <a:avLst/>
          </a:prstGeom>
          <a:noFill/>
          <a:ln w="76200" cmpd="sng">
            <a:solidFill>
              <a:srgbClr val="0000FF"/>
            </a:solidFill>
            <a:prstDash val="lgDash"/>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 name="Picture 13" descr="3.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6013" y="4105275"/>
            <a:ext cx="1585912" cy="211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descr="17.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94463" y="4068763"/>
            <a:ext cx="2360612" cy="157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5" descr="23.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18300" y="901700"/>
            <a:ext cx="1658938" cy="1912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descr="101.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72050" y="1231900"/>
            <a:ext cx="1765300" cy="158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1.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46738" y="2795588"/>
            <a:ext cx="2360612" cy="1328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0A79A3A1-7B42-CD4C-B216-A98242FD0A3D}" type="slidenum">
              <a:rPr lang="en-US" smtClean="0"/>
              <a:t>44</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7300343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Babak Saleh</a:t>
            </a:r>
            <a:endParaRPr lang="en-US"/>
          </a:p>
        </p:txBody>
      </p:sp>
      <p:sp>
        <p:nvSpPr>
          <p:cNvPr id="3" name="Slide Number Placeholder 2"/>
          <p:cNvSpPr>
            <a:spLocks noGrp="1"/>
          </p:cNvSpPr>
          <p:nvPr>
            <p:ph type="sldNum" sz="quarter" idx="12"/>
          </p:nvPr>
        </p:nvSpPr>
        <p:spPr/>
        <p:txBody>
          <a:bodyPr/>
          <a:lstStyle/>
          <a:p>
            <a:fld id="{0A79A3A1-7B42-CD4C-B216-A98242FD0A3D}" type="slidenum">
              <a:rPr lang="en-US" smtClean="0"/>
              <a:t>45</a:t>
            </a:fld>
            <a:endParaRPr lang="en-US"/>
          </a:p>
        </p:txBody>
      </p:sp>
      <p:sp>
        <p:nvSpPr>
          <p:cNvPr id="4" name="TextBox 3"/>
          <p:cNvSpPr txBox="1"/>
          <p:nvPr/>
        </p:nvSpPr>
        <p:spPr>
          <a:xfrm>
            <a:off x="372139" y="2137144"/>
            <a:ext cx="8399721" cy="3785652"/>
          </a:xfrm>
          <a:prstGeom prst="rect">
            <a:avLst/>
          </a:prstGeom>
          <a:noFill/>
        </p:spPr>
        <p:txBody>
          <a:bodyPr wrap="square" rtlCol="0">
            <a:spAutoFit/>
          </a:bodyPr>
          <a:lstStyle/>
          <a:p>
            <a:pPr marL="285750" indent="-285750">
              <a:buFont typeface="Arial" charset="0"/>
              <a:buChar char="•"/>
            </a:pPr>
            <a:r>
              <a:rPr lang="en-US" sz="2000" dirty="0" smtClean="0"/>
              <a:t>Deeper (lower) hierarchical clusters do not provide informative grouping of reasons. </a:t>
            </a:r>
          </a:p>
          <a:p>
            <a:pPr marL="285750" indent="-285750">
              <a:buFont typeface="Arial" charset="0"/>
              <a:buChar char="•"/>
            </a:pPr>
            <a:r>
              <a:rPr lang="en-US" sz="2000" dirty="0" smtClean="0"/>
              <a:t>We hypothesize that :</a:t>
            </a:r>
          </a:p>
          <a:p>
            <a:pPr marL="742950" lvl="1" indent="-285750">
              <a:buFont typeface="Arial" charset="0"/>
              <a:buChar char="•"/>
            </a:pPr>
            <a:r>
              <a:rPr lang="en-US" sz="2000" dirty="0" smtClean="0"/>
              <a:t>Although variety of reasons provide helpful information, but might confuse human subjects in expressing their opinions. </a:t>
            </a:r>
          </a:p>
          <a:p>
            <a:pPr marL="742950" lvl="1" indent="-285750">
              <a:buFont typeface="Arial" charset="0"/>
              <a:buChar char="•"/>
            </a:pPr>
            <a:r>
              <a:rPr lang="en-US" sz="2000" dirty="0" smtClean="0"/>
              <a:t>Subjects refer to same visual concepts/reasons, but expressing it via different wording. </a:t>
            </a:r>
          </a:p>
          <a:p>
            <a:pPr marL="285750" indent="-285750">
              <a:buFont typeface="Arial" charset="0"/>
              <a:buChar char="•"/>
            </a:pPr>
            <a:r>
              <a:rPr lang="en-US" sz="2000" dirty="0" smtClean="0"/>
              <a:t>We used exploratory factor analysis to learn hidden factors that can explain all fine-grained reasons of abnormality in objects. </a:t>
            </a:r>
          </a:p>
          <a:p>
            <a:pPr marL="285750" indent="-285750">
              <a:buFont typeface="Arial" charset="0"/>
              <a:buChar char="•"/>
            </a:pPr>
            <a:r>
              <a:rPr lang="en-US" sz="2000" dirty="0" smtClean="0"/>
              <a:t>We use statistical significance measure to determine the minimum number of factors that are needed to explain the data. </a:t>
            </a:r>
            <a:r>
              <a:rPr lang="en-US" sz="2000" dirty="0"/>
              <a:t>(common/principal factor analysis)</a:t>
            </a:r>
            <a:endParaRPr lang="en-US" sz="2000" dirty="0" smtClean="0"/>
          </a:p>
        </p:txBody>
      </p:sp>
      <p:sp>
        <p:nvSpPr>
          <p:cNvPr id="5" name="TextBox 4"/>
          <p:cNvSpPr txBox="1"/>
          <p:nvPr/>
        </p:nvSpPr>
        <p:spPr>
          <a:xfrm>
            <a:off x="127592" y="138223"/>
            <a:ext cx="6753772" cy="1261884"/>
          </a:xfrm>
          <a:prstGeom prst="rect">
            <a:avLst/>
          </a:prstGeom>
          <a:noFill/>
        </p:spPr>
        <p:txBody>
          <a:bodyPr wrap="none" rtlCol="0">
            <a:spAutoFit/>
          </a:bodyPr>
          <a:lstStyle/>
          <a:p>
            <a:r>
              <a:rPr lang="en-US" sz="2800" dirty="0">
                <a:latin typeface="+mj-lt"/>
              </a:rPr>
              <a:t>Further analysis </a:t>
            </a:r>
            <a:r>
              <a:rPr lang="en-US" sz="2800">
                <a:latin typeface="+mj-lt"/>
              </a:rPr>
              <a:t>of </a:t>
            </a:r>
            <a:endParaRPr lang="en-US" sz="2800" smtClean="0">
              <a:latin typeface="+mj-lt"/>
            </a:endParaRPr>
          </a:p>
          <a:p>
            <a:r>
              <a:rPr lang="en-US" sz="2800" dirty="0" smtClean="0">
                <a:latin typeface="+mj-lt"/>
              </a:rPr>
              <a:t>“</a:t>
            </a:r>
            <a:r>
              <a:rPr lang="en-US" sz="2800" dirty="0">
                <a:latin typeface="+mj-lt"/>
              </a:rPr>
              <a:t>Object—centric abnormality” </a:t>
            </a:r>
            <a:r>
              <a:rPr lang="en-US" sz="2800" dirty="0" smtClean="0">
                <a:latin typeface="+mj-lt"/>
              </a:rPr>
              <a:t>cluster</a:t>
            </a:r>
            <a:endParaRPr lang="en-US" sz="2800" dirty="0">
              <a:latin typeface="+mj-lt"/>
            </a:endParaRPr>
          </a:p>
          <a:p>
            <a:endParaRPr lang="en-US" sz="2000" dirty="0">
              <a:latin typeface="+mj-lt"/>
            </a:endParaRPr>
          </a:p>
        </p:txBody>
      </p:sp>
    </p:spTree>
    <p:extLst>
      <p:ext uri="{BB962C8B-B14F-4D97-AF65-F5344CB8AC3E}">
        <p14:creationId xmlns:p14="http://schemas.microsoft.com/office/powerpoint/2010/main" val="11791947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66208262"/>
              </p:ext>
            </p:extLst>
          </p:nvPr>
        </p:nvGraphicFramePr>
        <p:xfrm>
          <a:off x="144203" y="2144602"/>
          <a:ext cx="8855593" cy="2926080"/>
        </p:xfrm>
        <a:graphic>
          <a:graphicData uri="http://schemas.openxmlformats.org/drawingml/2006/table">
            <a:tbl>
              <a:tblPr firstRow="1" bandRow="1">
                <a:tableStyleId>{5940675A-B579-460E-94D1-54222C63F5DA}</a:tableStyleId>
              </a:tblPr>
              <a:tblGrid>
                <a:gridCol w="1915315"/>
                <a:gridCol w="2741987"/>
                <a:gridCol w="4198291"/>
              </a:tblGrid>
              <a:tr h="370840">
                <a:tc>
                  <a:txBody>
                    <a:bodyPr/>
                    <a:lstStyle/>
                    <a:p>
                      <a:pPr algn="ctr"/>
                      <a:endParaRPr lang="en-US" b="1" dirty="0" smtClean="0"/>
                    </a:p>
                    <a:p>
                      <a:pPr algn="ctr"/>
                      <a:endParaRPr lang="en-US" b="1" dirty="0" smtClean="0"/>
                    </a:p>
                    <a:p>
                      <a:pPr algn="ctr"/>
                      <a:r>
                        <a:rPr lang="en-US" b="1" dirty="0" smtClean="0"/>
                        <a:t>First Factor</a:t>
                      </a:r>
                      <a:endParaRPr lang="en-US" b="1" dirty="0"/>
                    </a:p>
                  </a:txBody>
                  <a:tcPr/>
                </a:tc>
                <a:tc>
                  <a:txBody>
                    <a:bodyPr/>
                    <a:lstStyle/>
                    <a:p>
                      <a:r>
                        <a:rPr lang="is-IS" dirty="0" smtClean="0">
                          <a:solidFill>
                            <a:srgbClr val="FF0000"/>
                          </a:solidFill>
                        </a:rPr>
                        <a:t>0.891447558743145</a:t>
                      </a:r>
                    </a:p>
                    <a:p>
                      <a:r>
                        <a:rPr lang="is-IS" dirty="0" smtClean="0">
                          <a:solidFill>
                            <a:srgbClr val="FF0000"/>
                          </a:solidFill>
                        </a:rPr>
                        <a:t>0.748373028770638</a:t>
                      </a:r>
                    </a:p>
                    <a:p>
                      <a:r>
                        <a:rPr lang="is-IS" dirty="0" smtClean="0">
                          <a:solidFill>
                            <a:srgbClr val="FF0000"/>
                          </a:solidFill>
                        </a:rPr>
                        <a:t>0.694005373675896</a:t>
                      </a:r>
                    </a:p>
                    <a:p>
                      <a:r>
                        <a:rPr lang="is-IS" dirty="0" smtClean="0">
                          <a:solidFill>
                            <a:srgbClr val="FF0000"/>
                          </a:solidFill>
                        </a:rPr>
                        <a:t>0.644901858617892</a:t>
                      </a:r>
                    </a:p>
                    <a:p>
                      <a:r>
                        <a:rPr lang="is-IS" dirty="0" smtClean="0"/>
                        <a:t>0.0790435014872081</a:t>
                      </a:r>
                      <a:endParaRPr lang="en-US" dirty="0"/>
                    </a:p>
                  </a:txBody>
                  <a:tcPr/>
                </a:tc>
                <a:tc>
                  <a:txBody>
                    <a:bodyPr/>
                    <a:lstStyle/>
                    <a:p>
                      <a:r>
                        <a:rPr lang="en-US" dirty="0" smtClean="0">
                          <a:solidFill>
                            <a:srgbClr val="FF0000"/>
                          </a:solidFill>
                        </a:rPr>
                        <a:t>'strange texture' </a:t>
                      </a:r>
                    </a:p>
                    <a:p>
                      <a:r>
                        <a:rPr lang="en-US" dirty="0" smtClean="0">
                          <a:solidFill>
                            <a:srgbClr val="FF0000"/>
                          </a:solidFill>
                        </a:rPr>
                        <a:t>'strange material’</a:t>
                      </a:r>
                    </a:p>
                    <a:p>
                      <a:r>
                        <a:rPr lang="en-US" dirty="0" smtClean="0">
                          <a:solidFill>
                            <a:srgbClr val="FF0000"/>
                          </a:solidFill>
                        </a:rPr>
                        <a:t>'atypical pattern’</a:t>
                      </a:r>
                    </a:p>
                    <a:p>
                      <a:r>
                        <a:rPr lang="en-US" dirty="0" smtClean="0">
                          <a:solidFill>
                            <a:srgbClr val="FF0000"/>
                          </a:solidFill>
                        </a:rPr>
                        <a:t>'atypical color’</a:t>
                      </a:r>
                    </a:p>
                    <a:p>
                      <a:r>
                        <a:rPr lang="en-US" dirty="0" smtClean="0"/>
                        <a:t>'Object in shape of another object' </a:t>
                      </a:r>
                      <a:endParaRPr lang="en-US" dirty="0"/>
                    </a:p>
                  </a:txBody>
                  <a:tcPr/>
                </a:tc>
              </a:tr>
              <a:tr h="370840">
                <a:tc>
                  <a:txBody>
                    <a:bodyPr/>
                    <a:lstStyle/>
                    <a:p>
                      <a:pPr algn="ctr"/>
                      <a:endParaRPr lang="en-US" b="1" dirty="0" smtClean="0"/>
                    </a:p>
                    <a:p>
                      <a:pPr algn="ctr"/>
                      <a:r>
                        <a:rPr lang="en-US" b="1" dirty="0" smtClean="0"/>
                        <a:t>Second</a:t>
                      </a:r>
                      <a:r>
                        <a:rPr lang="en-US" b="1" baseline="0" dirty="0" smtClean="0"/>
                        <a:t> Factor</a:t>
                      </a:r>
                      <a:endParaRPr lang="en-US" b="1" dirty="0"/>
                    </a:p>
                  </a:txBody>
                  <a:tcPr/>
                </a:tc>
                <a:tc>
                  <a:txBody>
                    <a:bodyPr/>
                    <a:lstStyle/>
                    <a:p>
                      <a:r>
                        <a:rPr lang="is-IS" dirty="0" smtClean="0">
                          <a:solidFill>
                            <a:srgbClr val="FF0000"/>
                          </a:solidFill>
                        </a:rPr>
                        <a:t>0.958508457108101</a:t>
                      </a:r>
                    </a:p>
                    <a:p>
                      <a:r>
                        <a:rPr lang="is-IS" dirty="0" smtClean="0">
                          <a:solidFill>
                            <a:srgbClr val="FF0000"/>
                          </a:solidFill>
                        </a:rPr>
                        <a:t>0.535534222059008</a:t>
                      </a:r>
                    </a:p>
                    <a:p>
                      <a:r>
                        <a:rPr lang="is-IS" dirty="0" smtClean="0">
                          <a:solidFill>
                            <a:srgbClr val="FF0000"/>
                          </a:solidFill>
                        </a:rPr>
                        <a:t>0.331676465239351</a:t>
                      </a:r>
                    </a:p>
                    <a:p>
                      <a:r>
                        <a:rPr lang="is-IS" dirty="0" smtClean="0"/>
                        <a:t>0.0531447346520316</a:t>
                      </a:r>
                    </a:p>
                    <a:p>
                      <a:r>
                        <a:rPr lang="is-IS" dirty="0" smtClean="0"/>
                        <a:t>0.0322912279988133</a:t>
                      </a:r>
                      <a:endParaRPr lang="en-US" dirty="0"/>
                    </a:p>
                  </a:txBody>
                  <a:tcPr/>
                </a:tc>
                <a:tc>
                  <a:txBody>
                    <a:bodyPr/>
                    <a:lstStyle/>
                    <a:p>
                      <a:r>
                        <a:rPr lang="en-US" dirty="0" smtClean="0">
                          <a:solidFill>
                            <a:srgbClr val="FF0000"/>
                          </a:solidFill>
                        </a:rPr>
                        <a:t>'missing part’</a:t>
                      </a:r>
                    </a:p>
                    <a:p>
                      <a:r>
                        <a:rPr lang="en-US" dirty="0" smtClean="0">
                          <a:solidFill>
                            <a:srgbClr val="FF0000"/>
                          </a:solidFill>
                        </a:rPr>
                        <a:t>'Object is not complete’</a:t>
                      </a:r>
                    </a:p>
                    <a:p>
                      <a:r>
                        <a:rPr lang="en-US" dirty="0" smtClean="0">
                          <a:solidFill>
                            <a:srgbClr val="FF0000"/>
                          </a:solidFill>
                        </a:rPr>
                        <a:t>'misplaced part’</a:t>
                      </a:r>
                    </a:p>
                    <a:p>
                      <a:r>
                        <a:rPr lang="en-US" dirty="0" smtClean="0"/>
                        <a:t>'body posture' </a:t>
                      </a:r>
                    </a:p>
                    <a:p>
                      <a:r>
                        <a:rPr lang="en-US" dirty="0" smtClean="0"/>
                        <a:t>'un-nameable shape' </a:t>
                      </a:r>
                      <a:endParaRPr lang="en-US" dirty="0"/>
                    </a:p>
                  </a:txBody>
                  <a:tcPr/>
                </a:tc>
              </a:tr>
            </a:tbl>
          </a:graphicData>
        </a:graphic>
      </p:graphicFrame>
      <p:sp>
        <p:nvSpPr>
          <p:cNvPr id="2" name="Footer Placeholder 1"/>
          <p:cNvSpPr>
            <a:spLocks noGrp="1"/>
          </p:cNvSpPr>
          <p:nvPr>
            <p:ph type="ftr" sz="quarter" idx="11"/>
          </p:nvPr>
        </p:nvSpPr>
        <p:spPr/>
        <p:txBody>
          <a:bodyPr/>
          <a:lstStyle/>
          <a:p>
            <a:r>
              <a:rPr lang="en-US" smtClean="0"/>
              <a:t>Babak Saleh</a:t>
            </a:r>
            <a:endParaRPr lang="en-US"/>
          </a:p>
        </p:txBody>
      </p:sp>
      <p:sp>
        <p:nvSpPr>
          <p:cNvPr id="3" name="Slide Number Placeholder 2"/>
          <p:cNvSpPr>
            <a:spLocks noGrp="1"/>
          </p:cNvSpPr>
          <p:nvPr>
            <p:ph type="sldNum" sz="quarter" idx="12"/>
          </p:nvPr>
        </p:nvSpPr>
        <p:spPr/>
        <p:txBody>
          <a:bodyPr/>
          <a:lstStyle/>
          <a:p>
            <a:fld id="{0A79A3A1-7B42-CD4C-B216-A98242FD0A3D}" type="slidenum">
              <a:rPr lang="en-US" smtClean="0"/>
              <a:t>46</a:t>
            </a:fld>
            <a:endParaRPr lang="en-US"/>
          </a:p>
        </p:txBody>
      </p:sp>
      <p:sp>
        <p:nvSpPr>
          <p:cNvPr id="6" name="TextBox 5"/>
          <p:cNvSpPr txBox="1"/>
          <p:nvPr/>
        </p:nvSpPr>
        <p:spPr>
          <a:xfrm>
            <a:off x="144203" y="159489"/>
            <a:ext cx="6816290" cy="1261884"/>
          </a:xfrm>
          <a:prstGeom prst="rect">
            <a:avLst/>
          </a:prstGeom>
          <a:noFill/>
        </p:spPr>
        <p:txBody>
          <a:bodyPr wrap="none" rtlCol="0">
            <a:spAutoFit/>
          </a:bodyPr>
          <a:lstStyle/>
          <a:p>
            <a:r>
              <a:rPr lang="en-US" sz="2800" dirty="0" smtClean="0">
                <a:latin typeface="+mj-lt"/>
              </a:rPr>
              <a:t>Two Inferred Factors in Object-centric </a:t>
            </a:r>
          </a:p>
          <a:p>
            <a:r>
              <a:rPr lang="en-US" sz="2800" dirty="0" smtClean="0">
                <a:latin typeface="+mj-lt"/>
              </a:rPr>
              <a:t>Abnormality Reasons </a:t>
            </a:r>
            <a:endParaRPr lang="en-US" sz="2800" dirty="0">
              <a:latin typeface="+mj-lt"/>
            </a:endParaRPr>
          </a:p>
          <a:p>
            <a:endParaRPr lang="en-US" sz="2000" dirty="0">
              <a:latin typeface="+mj-lt"/>
            </a:endParaRPr>
          </a:p>
        </p:txBody>
      </p:sp>
    </p:spTree>
    <p:extLst>
      <p:ext uri="{BB962C8B-B14F-4D97-AF65-F5344CB8AC3E}">
        <p14:creationId xmlns:p14="http://schemas.microsoft.com/office/powerpoint/2010/main" val="2519394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916" y="400863"/>
            <a:ext cx="8676166" cy="4351338"/>
          </a:xfrm>
        </p:spPr>
        <p:txBody>
          <a:bodyPr>
            <a:normAutofit/>
          </a:bodyPr>
          <a:lstStyle/>
          <a:p>
            <a:r>
              <a:rPr lang="en-US" sz="2400" dirty="0" smtClean="0"/>
              <a:t>Running K-means clustering on images, after projecting the human responses</a:t>
            </a:r>
            <a:r>
              <a:rPr lang="en-US" sz="2400" dirty="0"/>
              <a:t> </a:t>
            </a:r>
            <a:r>
              <a:rPr lang="en-US" sz="2400" dirty="0" smtClean="0"/>
              <a:t>by using factor matrices. </a:t>
            </a:r>
            <a:endParaRPr lang="en-US" sz="2400" dirty="0"/>
          </a:p>
        </p:txBody>
      </p:sp>
      <p:sp>
        <p:nvSpPr>
          <p:cNvPr id="4" name="Footer Placeholder 3"/>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325" y="1577478"/>
            <a:ext cx="7557025" cy="4198347"/>
          </a:xfrm>
          <a:prstGeom prst="rect">
            <a:avLst/>
          </a:prstGeom>
        </p:spPr>
      </p:pic>
    </p:spTree>
    <p:extLst>
      <p:ext uri="{BB962C8B-B14F-4D97-AF65-F5344CB8AC3E}">
        <p14:creationId xmlns:p14="http://schemas.microsoft.com/office/powerpoint/2010/main" val="10069705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3514"/>
            <a:ext cx="7886700" cy="1325563"/>
          </a:xfrm>
        </p:spPr>
        <p:txBody>
          <a:bodyPr>
            <a:normAutofit/>
          </a:bodyPr>
          <a:lstStyle/>
          <a:p>
            <a:r>
              <a:rPr lang="en-US" sz="2200" dirty="0" smtClean="0"/>
              <a:t>Sample images taken from the first cluster</a:t>
            </a:r>
            <a:endParaRPr lang="en-US" sz="2200" dirty="0"/>
          </a:p>
        </p:txBody>
      </p:sp>
      <p:sp>
        <p:nvSpPr>
          <p:cNvPr id="3" name="Footer Placeholder 2"/>
          <p:cNvSpPr>
            <a:spLocks noGrp="1"/>
          </p:cNvSpPr>
          <p:nvPr>
            <p:ph type="ftr" sz="quarter" idx="11"/>
          </p:nvPr>
        </p:nvSpPr>
        <p:spPr/>
        <p:txBody>
          <a:bodyPr/>
          <a:lstStyle/>
          <a:p>
            <a:r>
              <a:rPr lang="en-US" smtClean="0"/>
              <a:t>Babak Saleh</a:t>
            </a:r>
            <a:endParaRPr lang="en-US"/>
          </a:p>
        </p:txBody>
      </p:sp>
      <p:sp>
        <p:nvSpPr>
          <p:cNvPr id="4" name="Slide Number Placeholder 3"/>
          <p:cNvSpPr>
            <a:spLocks noGrp="1"/>
          </p:cNvSpPr>
          <p:nvPr>
            <p:ph type="sldNum" sz="quarter" idx="12"/>
          </p:nvPr>
        </p:nvSpPr>
        <p:spPr/>
        <p:txBody>
          <a:bodyPr/>
          <a:lstStyle/>
          <a:p>
            <a:fld id="{0A79A3A1-7B42-CD4C-B216-A98242FD0A3D}" type="slidenum">
              <a:rPr lang="en-US" smtClean="0"/>
              <a:t>48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900"/>
            <a:ext cx="9144000" cy="5396992"/>
          </a:xfrm>
          <a:prstGeom prst="rect">
            <a:avLst/>
          </a:prstGeom>
        </p:spPr>
      </p:pic>
    </p:spTree>
    <p:extLst>
      <p:ext uri="{BB962C8B-B14F-4D97-AF65-F5344CB8AC3E}">
        <p14:creationId xmlns:p14="http://schemas.microsoft.com/office/powerpoint/2010/main" val="20330303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3514"/>
            <a:ext cx="7886700" cy="1325563"/>
          </a:xfrm>
        </p:spPr>
        <p:txBody>
          <a:bodyPr>
            <a:normAutofit/>
          </a:bodyPr>
          <a:lstStyle/>
          <a:p>
            <a:r>
              <a:rPr lang="en-US" sz="2200" dirty="0" smtClean="0"/>
              <a:t>Sample images taken from the first cluster</a:t>
            </a:r>
            <a:endParaRPr lang="en-US" sz="2200" dirty="0"/>
          </a:p>
        </p:txBody>
      </p:sp>
      <p:sp>
        <p:nvSpPr>
          <p:cNvPr id="4" name="Footer Placeholder 3"/>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49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9300"/>
            <a:ext cx="9144000" cy="5356352"/>
          </a:xfrm>
          <a:prstGeom prst="rect">
            <a:avLst/>
          </a:prstGeom>
        </p:spPr>
      </p:pic>
    </p:spTree>
    <p:extLst>
      <p:ext uri="{BB962C8B-B14F-4D97-AF65-F5344CB8AC3E}">
        <p14:creationId xmlns:p14="http://schemas.microsoft.com/office/powerpoint/2010/main" val="5283816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Motivation</a:t>
            </a:r>
            <a:endParaRPr lang="en-US" dirty="0"/>
          </a:p>
        </p:txBody>
      </p:sp>
      <p:pic>
        <p:nvPicPr>
          <p:cNvPr id="7" name="Picture 6"/>
          <p:cNvPicPr>
            <a:picLocks noChangeAspect="1"/>
          </p:cNvPicPr>
          <p:nvPr/>
        </p:nvPicPr>
        <p:blipFill>
          <a:blip r:embed="rId3"/>
          <a:stretch>
            <a:fillRect/>
          </a:stretch>
        </p:blipFill>
        <p:spPr>
          <a:xfrm>
            <a:off x="49119" y="3379678"/>
            <a:ext cx="9094881" cy="1884198"/>
          </a:xfrm>
          <a:prstGeom prst="rect">
            <a:avLst/>
          </a:prstGeom>
          <a:solidFill>
            <a:schemeClr val="bg1"/>
          </a:solidFill>
        </p:spPr>
      </p:pic>
      <p:cxnSp>
        <p:nvCxnSpPr>
          <p:cNvPr id="8" name="Straight Arrow Connector 7"/>
          <p:cNvCxnSpPr/>
          <p:nvPr/>
        </p:nvCxnSpPr>
        <p:spPr>
          <a:xfrm>
            <a:off x="5269454" y="5189487"/>
            <a:ext cx="0" cy="457542"/>
          </a:xfrm>
          <a:prstGeom prst="straightConnector1">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206565" y="5189486"/>
            <a:ext cx="0" cy="826703"/>
          </a:xfrm>
          <a:prstGeom prst="straightConnector1">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604797" y="5987019"/>
            <a:ext cx="1203535" cy="369332"/>
          </a:xfrm>
          <a:prstGeom prst="rect">
            <a:avLst/>
          </a:prstGeom>
          <a:noFill/>
        </p:spPr>
        <p:txBody>
          <a:bodyPr wrap="none" rtlCol="0">
            <a:spAutoFit/>
          </a:bodyPr>
          <a:lstStyle/>
          <a:p>
            <a:r>
              <a:rPr lang="en-US" dirty="0" smtClean="0">
                <a:solidFill>
                  <a:srgbClr val="C00000"/>
                </a:solidFill>
                <a:latin typeface="Avenir Book" charset="0"/>
                <a:ea typeface="Avenir Book" charset="0"/>
                <a:cs typeface="Avenir Book" charset="0"/>
              </a:rPr>
              <a:t>Abnormal</a:t>
            </a:r>
            <a:endParaRPr lang="en-US" dirty="0">
              <a:solidFill>
                <a:srgbClr val="C00000"/>
              </a:solidFill>
              <a:latin typeface="Avenir Book" charset="0"/>
              <a:ea typeface="Avenir Book" charset="0"/>
              <a:cs typeface="Avenir Book" charset="0"/>
            </a:endParaRPr>
          </a:p>
        </p:txBody>
      </p:sp>
      <p:sp>
        <p:nvSpPr>
          <p:cNvPr id="11" name="TextBox 10"/>
          <p:cNvSpPr txBox="1"/>
          <p:nvPr/>
        </p:nvSpPr>
        <p:spPr>
          <a:xfrm>
            <a:off x="4791919" y="5617510"/>
            <a:ext cx="955070" cy="369332"/>
          </a:xfrm>
          <a:prstGeom prst="rect">
            <a:avLst/>
          </a:prstGeom>
          <a:noFill/>
        </p:spPr>
        <p:txBody>
          <a:bodyPr wrap="none" rtlCol="0">
            <a:spAutoFit/>
          </a:bodyPr>
          <a:lstStyle/>
          <a:p>
            <a:r>
              <a:rPr lang="en-US" dirty="0" smtClean="0">
                <a:solidFill>
                  <a:srgbClr val="C00000"/>
                </a:solidFill>
                <a:latin typeface="Avenir Book" charset="0"/>
                <a:ea typeface="Avenir Book" charset="0"/>
                <a:cs typeface="Avenir Book" charset="0"/>
              </a:rPr>
              <a:t>Normal</a:t>
            </a:r>
            <a:endParaRPr lang="en-US" dirty="0">
              <a:solidFill>
                <a:srgbClr val="C00000"/>
              </a:solidFill>
              <a:latin typeface="Avenir Book" charset="0"/>
              <a:ea typeface="Avenir Book" charset="0"/>
              <a:cs typeface="Avenir Book" charset="0"/>
            </a:endParaRPr>
          </a:p>
        </p:txBody>
      </p:sp>
      <p:cxnSp>
        <p:nvCxnSpPr>
          <p:cNvPr id="12" name="Straight Arrow Connector 11"/>
          <p:cNvCxnSpPr/>
          <p:nvPr/>
        </p:nvCxnSpPr>
        <p:spPr>
          <a:xfrm>
            <a:off x="7734748" y="5189487"/>
            <a:ext cx="0" cy="457542"/>
          </a:xfrm>
          <a:prstGeom prst="straightConnector1">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671859" y="5189486"/>
            <a:ext cx="0" cy="826703"/>
          </a:xfrm>
          <a:prstGeom prst="straightConnector1">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940465" y="5980020"/>
            <a:ext cx="1203535" cy="369332"/>
          </a:xfrm>
          <a:prstGeom prst="rect">
            <a:avLst/>
          </a:prstGeom>
          <a:noFill/>
        </p:spPr>
        <p:txBody>
          <a:bodyPr wrap="none" rtlCol="0">
            <a:spAutoFit/>
          </a:bodyPr>
          <a:lstStyle/>
          <a:p>
            <a:r>
              <a:rPr lang="en-US" dirty="0" smtClean="0">
                <a:solidFill>
                  <a:srgbClr val="C00000"/>
                </a:solidFill>
                <a:latin typeface="Avenir Book" charset="0"/>
                <a:ea typeface="Avenir Book" charset="0"/>
                <a:cs typeface="Avenir Book" charset="0"/>
              </a:rPr>
              <a:t>Abnormal</a:t>
            </a:r>
            <a:endParaRPr lang="en-US" dirty="0">
              <a:solidFill>
                <a:srgbClr val="C00000"/>
              </a:solidFill>
              <a:latin typeface="Avenir Book" charset="0"/>
              <a:ea typeface="Avenir Book" charset="0"/>
              <a:cs typeface="Avenir Book" charset="0"/>
            </a:endParaRPr>
          </a:p>
        </p:txBody>
      </p:sp>
      <p:sp>
        <p:nvSpPr>
          <p:cNvPr id="15" name="TextBox 14"/>
          <p:cNvSpPr txBox="1"/>
          <p:nvPr/>
        </p:nvSpPr>
        <p:spPr>
          <a:xfrm>
            <a:off x="7127587" y="5610511"/>
            <a:ext cx="955070" cy="369332"/>
          </a:xfrm>
          <a:prstGeom prst="rect">
            <a:avLst/>
          </a:prstGeom>
          <a:noFill/>
        </p:spPr>
        <p:txBody>
          <a:bodyPr wrap="none" rtlCol="0">
            <a:spAutoFit/>
          </a:bodyPr>
          <a:lstStyle/>
          <a:p>
            <a:r>
              <a:rPr lang="en-US" dirty="0" smtClean="0">
                <a:solidFill>
                  <a:srgbClr val="C00000"/>
                </a:solidFill>
                <a:latin typeface="Avenir Book" charset="0"/>
                <a:ea typeface="Avenir Book" charset="0"/>
                <a:cs typeface="Avenir Book" charset="0"/>
              </a:rPr>
              <a:t>Normal</a:t>
            </a:r>
            <a:endParaRPr lang="en-US" dirty="0">
              <a:solidFill>
                <a:srgbClr val="C00000"/>
              </a:solidFill>
              <a:latin typeface="Avenir Book" charset="0"/>
              <a:ea typeface="Avenir Book" charset="0"/>
              <a:cs typeface="Avenir Book" charset="0"/>
            </a:endParaRPr>
          </a:p>
        </p:txBody>
      </p:sp>
      <p:sp>
        <p:nvSpPr>
          <p:cNvPr id="18" name="Slide Number Placeholder 17"/>
          <p:cNvSpPr>
            <a:spLocks noGrp="1"/>
          </p:cNvSpPr>
          <p:nvPr>
            <p:ph type="sldNum" sz="quarter" idx="12"/>
          </p:nvPr>
        </p:nvSpPr>
        <p:spPr/>
        <p:txBody>
          <a:bodyPr/>
          <a:lstStyle/>
          <a:p>
            <a:fld id="{0A79A3A1-7B42-CD4C-B216-A98242FD0A3D}" type="slidenum">
              <a:rPr lang="en-US" smtClean="0"/>
              <a:t>5</a:t>
            </a:fld>
            <a:endParaRPr lang="en-US"/>
          </a:p>
        </p:txBody>
      </p:sp>
      <p:sp>
        <p:nvSpPr>
          <p:cNvPr id="3" name="TextBox 2"/>
          <p:cNvSpPr txBox="1"/>
          <p:nvPr/>
        </p:nvSpPr>
        <p:spPr>
          <a:xfrm>
            <a:off x="49119" y="1203750"/>
            <a:ext cx="7891346" cy="1200329"/>
          </a:xfrm>
          <a:prstGeom prst="rect">
            <a:avLst/>
          </a:prstGeom>
          <a:noFill/>
        </p:spPr>
        <p:txBody>
          <a:bodyPr wrap="square" rtlCol="0">
            <a:spAutoFit/>
          </a:bodyPr>
          <a:lstStyle/>
          <a:p>
            <a:pPr marL="285750" indent="-285750">
              <a:buFont typeface="Arial" charset="0"/>
              <a:buChar char="•"/>
            </a:pPr>
            <a:r>
              <a:rPr lang="en-US" dirty="0" smtClean="0"/>
              <a:t>Prior arts in object detection (Non-CNN based) failed to detect and classify abnormal objects. </a:t>
            </a:r>
          </a:p>
          <a:p>
            <a:pPr marL="742950" lvl="1" indent="-285750">
              <a:buFont typeface="Arial" charset="0"/>
              <a:buChar char="•"/>
            </a:pPr>
            <a:r>
              <a:rPr lang="en-US" dirty="0" smtClean="0"/>
              <a:t>Part-based models (</a:t>
            </a:r>
            <a:r>
              <a:rPr lang="en-US" dirty="0" err="1" smtClean="0"/>
              <a:t>Felzenswalb</a:t>
            </a:r>
            <a:r>
              <a:rPr lang="en-US" dirty="0" smtClean="0"/>
              <a:t> et al, PAMI’10) in average achieves 8% recognition accuracy on abnormal images. </a:t>
            </a:r>
            <a:endParaRPr lang="en-US" dirty="0"/>
          </a:p>
        </p:txBody>
      </p:sp>
      <p:sp>
        <p:nvSpPr>
          <p:cNvPr id="19" name="TextBox 18"/>
          <p:cNvSpPr txBox="1"/>
          <p:nvPr/>
        </p:nvSpPr>
        <p:spPr>
          <a:xfrm>
            <a:off x="49119" y="2733170"/>
            <a:ext cx="7891346" cy="646331"/>
          </a:xfrm>
          <a:prstGeom prst="rect">
            <a:avLst/>
          </a:prstGeom>
          <a:noFill/>
        </p:spPr>
        <p:txBody>
          <a:bodyPr wrap="square" rtlCol="0">
            <a:spAutoFit/>
          </a:bodyPr>
          <a:lstStyle/>
          <a:p>
            <a:pPr marL="285750" indent="-285750">
              <a:buFont typeface="Arial" charset="0"/>
              <a:buChar char="•"/>
            </a:pPr>
            <a:r>
              <a:rPr lang="en-US" dirty="0" smtClean="0"/>
              <a:t>State-of-the-art (CNN based models) fail drastically to recognize abnormal objects. </a:t>
            </a:r>
            <a:endParaRPr lang="en-US" dirty="0"/>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3141831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3514"/>
            <a:ext cx="7886700" cy="1325563"/>
          </a:xfrm>
        </p:spPr>
        <p:txBody>
          <a:bodyPr>
            <a:normAutofit/>
          </a:bodyPr>
          <a:lstStyle/>
          <a:p>
            <a:r>
              <a:rPr lang="en-US" sz="2200" dirty="0" smtClean="0"/>
              <a:t>Sample images taken from the second cluster</a:t>
            </a:r>
            <a:endParaRPr lang="en-US" sz="2200" dirty="0"/>
          </a:p>
        </p:txBody>
      </p:sp>
      <p:sp>
        <p:nvSpPr>
          <p:cNvPr id="4" name="Footer Placeholder 3"/>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50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4700"/>
            <a:ext cx="9144000" cy="5292609"/>
          </a:xfrm>
          <a:prstGeom prst="rect">
            <a:avLst/>
          </a:prstGeom>
        </p:spPr>
      </p:pic>
    </p:spTree>
    <p:extLst>
      <p:ext uri="{BB962C8B-B14F-4D97-AF65-F5344CB8AC3E}">
        <p14:creationId xmlns:p14="http://schemas.microsoft.com/office/powerpoint/2010/main" val="665763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3514"/>
            <a:ext cx="7886700" cy="1325563"/>
          </a:xfrm>
        </p:spPr>
        <p:txBody>
          <a:bodyPr>
            <a:normAutofit/>
          </a:bodyPr>
          <a:lstStyle/>
          <a:p>
            <a:r>
              <a:rPr lang="en-US" sz="2200" dirty="0" smtClean="0"/>
              <a:t>Sample images taken from the second cluster</a:t>
            </a:r>
            <a:endParaRPr lang="en-US" sz="2200" dirty="0"/>
          </a:p>
        </p:txBody>
      </p:sp>
      <p:sp>
        <p:nvSpPr>
          <p:cNvPr id="3" name="Footer Placeholder 2"/>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51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4700"/>
            <a:ext cx="9144000" cy="5293468"/>
          </a:xfrm>
          <a:prstGeom prst="rect">
            <a:avLst/>
          </a:prstGeom>
        </p:spPr>
      </p:pic>
    </p:spTree>
    <p:extLst>
      <p:ext uri="{BB962C8B-B14F-4D97-AF65-F5344CB8AC3E}">
        <p14:creationId xmlns:p14="http://schemas.microsoft.com/office/powerpoint/2010/main" val="10941503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35900367"/>
              </p:ext>
            </p:extLst>
          </p:nvPr>
        </p:nvGraphicFramePr>
        <p:xfrm>
          <a:off x="726617" y="1733106"/>
          <a:ext cx="7788733" cy="3636336"/>
        </p:xfrm>
        <a:graphic>
          <a:graphicData uri="http://schemas.openxmlformats.org/drawingml/2006/table">
            <a:tbl>
              <a:tblPr firstRow="1" bandRow="1">
                <a:tableStyleId>{5940675A-B579-460E-94D1-54222C63F5DA}</a:tableStyleId>
              </a:tblPr>
              <a:tblGrid>
                <a:gridCol w="3077197"/>
                <a:gridCol w="4711536"/>
              </a:tblGrid>
              <a:tr h="3636336">
                <a:tc>
                  <a:txBody>
                    <a:bodyPr/>
                    <a:lstStyle/>
                    <a:p>
                      <a:pPr algn="ctr"/>
                      <a:r>
                        <a:rPr lang="en-US" sz="2000" b="1" dirty="0" smtClean="0">
                          <a:solidFill>
                            <a:schemeClr val="tx1"/>
                          </a:solidFill>
                        </a:rPr>
                        <a:t>First cluster </a:t>
                      </a:r>
                    </a:p>
                    <a:p>
                      <a:pPr algn="ctr"/>
                      <a:endParaRPr lang="en-US" sz="2000" b="1" dirty="0" smtClean="0">
                        <a:solidFill>
                          <a:schemeClr val="tx1"/>
                        </a:solidFill>
                      </a:endParaRPr>
                    </a:p>
                    <a:p>
                      <a:pPr algn="ctr"/>
                      <a:r>
                        <a:rPr lang="en-US" sz="2000" dirty="0" smtClean="0">
                          <a:solidFill>
                            <a:srgbClr val="C00000"/>
                          </a:solidFill>
                        </a:rPr>
                        <a:t>'atypical pattern'    'strange material'    'strange texture'   </a:t>
                      </a:r>
                    </a:p>
                    <a:p>
                      <a:pPr algn="ctr"/>
                      <a:r>
                        <a:rPr lang="en-US" sz="2000" dirty="0" smtClean="0">
                          <a:solidFill>
                            <a:srgbClr val="FF0000"/>
                          </a:solidFill>
                        </a:rPr>
                        <a:t>'atypical color'    'Strange contour (boundary)'    'unexpected part'    'Object in shape of another object'</a:t>
                      </a:r>
                      <a:endParaRPr lang="en-US" sz="2000" dirty="0">
                        <a:solidFill>
                          <a:schemeClr val="tx1"/>
                        </a:solidFill>
                      </a:endParaRPr>
                    </a:p>
                  </a:txBody>
                  <a:tcPr/>
                </a:tc>
                <a:tc>
                  <a:txBody>
                    <a:bodyPr/>
                    <a:lstStyle/>
                    <a:p>
                      <a:pPr algn="ctr"/>
                      <a:r>
                        <a:rPr lang="en-US" sz="2000" b="1" dirty="0" smtClean="0">
                          <a:solidFill>
                            <a:schemeClr val="tx1"/>
                          </a:solidFill>
                        </a:rPr>
                        <a:t>Second</a:t>
                      </a:r>
                      <a:r>
                        <a:rPr lang="en-US" sz="2000" b="1" baseline="0" dirty="0" smtClean="0">
                          <a:solidFill>
                            <a:schemeClr val="tx1"/>
                          </a:solidFill>
                        </a:rPr>
                        <a:t> cluster</a:t>
                      </a:r>
                    </a:p>
                    <a:p>
                      <a:pPr algn="ctr"/>
                      <a:endParaRPr lang="en-US" sz="2000" b="1" dirty="0" smtClean="0">
                        <a:solidFill>
                          <a:schemeClr val="tx1"/>
                        </a:solidFill>
                      </a:endParaRPr>
                    </a:p>
                    <a:p>
                      <a:pPr algn="ctr"/>
                      <a:r>
                        <a:rPr lang="en-US" sz="2000" dirty="0" smtClean="0">
                          <a:solidFill>
                            <a:srgbClr val="C00000"/>
                          </a:solidFill>
                        </a:rPr>
                        <a:t>'weird-shaped parts' </a:t>
                      </a:r>
                    </a:p>
                    <a:p>
                      <a:pPr algn="ctr"/>
                      <a:r>
                        <a:rPr lang="en-US" sz="2000" dirty="0" smtClean="0">
                          <a:solidFill>
                            <a:srgbClr val="C00000"/>
                          </a:solidFill>
                        </a:rPr>
                        <a:t> 'Strange contour (boundary)'    'unexpected part'  </a:t>
                      </a:r>
                    </a:p>
                    <a:p>
                      <a:pPr algn="ctr"/>
                      <a:r>
                        <a:rPr lang="en-US" sz="2000" dirty="0" smtClean="0">
                          <a:solidFill>
                            <a:srgbClr val="C00000"/>
                          </a:solidFill>
                        </a:rPr>
                        <a:t>  'atypical pattern'    </a:t>
                      </a:r>
                    </a:p>
                    <a:p>
                      <a:pPr algn="ctr"/>
                      <a:r>
                        <a:rPr lang="en-US" sz="2000" dirty="0" smtClean="0">
                          <a:solidFill>
                            <a:srgbClr val="C00000"/>
                          </a:solidFill>
                        </a:rPr>
                        <a:t>'Object in shape of another object'</a:t>
                      </a:r>
                      <a:endParaRPr lang="en-US" sz="2000" dirty="0">
                        <a:solidFill>
                          <a:schemeClr val="tx1"/>
                        </a:solidFill>
                      </a:endParaRPr>
                    </a:p>
                  </a:txBody>
                  <a:tcPr/>
                </a:tc>
              </a:tr>
            </a:tbl>
          </a:graphicData>
        </a:graphic>
      </p:graphicFrame>
      <p:sp>
        <p:nvSpPr>
          <p:cNvPr id="3" name="Footer Placeholder 2"/>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52</a:t>
            </a:fld>
            <a:endParaRPr lang="en-US"/>
          </a:p>
        </p:txBody>
      </p:sp>
      <p:sp>
        <p:nvSpPr>
          <p:cNvPr id="6" name="TextBox 5"/>
          <p:cNvSpPr txBox="1"/>
          <p:nvPr/>
        </p:nvSpPr>
        <p:spPr>
          <a:xfrm>
            <a:off x="144203" y="159489"/>
            <a:ext cx="6306535" cy="830997"/>
          </a:xfrm>
          <a:prstGeom prst="rect">
            <a:avLst/>
          </a:prstGeom>
          <a:noFill/>
        </p:spPr>
        <p:txBody>
          <a:bodyPr wrap="none" rtlCol="0">
            <a:spAutoFit/>
          </a:bodyPr>
          <a:lstStyle/>
          <a:p>
            <a:r>
              <a:rPr lang="en-US" sz="2400" dirty="0" smtClean="0">
                <a:latin typeface="+mj-lt"/>
              </a:rPr>
              <a:t>K-Means Clustering of Abnormal Objects </a:t>
            </a:r>
          </a:p>
          <a:p>
            <a:r>
              <a:rPr lang="en-US" sz="2400" dirty="0" smtClean="0">
                <a:latin typeface="+mj-lt"/>
              </a:rPr>
              <a:t>Based on Projected Responses</a:t>
            </a:r>
            <a:endParaRPr lang="en-US" sz="2400" dirty="0">
              <a:latin typeface="+mj-lt"/>
            </a:endParaRPr>
          </a:p>
        </p:txBody>
      </p:sp>
    </p:spTree>
    <p:extLst>
      <p:ext uri="{BB962C8B-B14F-4D97-AF65-F5344CB8AC3E}">
        <p14:creationId xmlns:p14="http://schemas.microsoft.com/office/powerpoint/2010/main" val="16559334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554222" y="131210"/>
            <a:ext cx="7886700" cy="1325563"/>
          </a:xfrm>
        </p:spPr>
        <p:txBody>
          <a:bodyPr>
            <a:normAutofit/>
          </a:bodyPr>
          <a:lstStyle/>
          <a:p>
            <a:pPr eaLnBrk="1" hangingPunct="1"/>
            <a:r>
              <a:rPr lang="en-US" dirty="0" smtClean="0">
                <a:latin typeface="+mn-lt"/>
                <a:cs typeface="Avenir Book"/>
              </a:rPr>
              <a:t>Reason-based </a:t>
            </a:r>
            <a:br>
              <a:rPr lang="en-US" dirty="0" smtClean="0">
                <a:latin typeface="+mn-lt"/>
                <a:cs typeface="Avenir Book"/>
              </a:rPr>
            </a:br>
            <a:r>
              <a:rPr lang="en-US" dirty="0" smtClean="0">
                <a:latin typeface="+mn-lt"/>
                <a:cs typeface="Avenir Book"/>
              </a:rPr>
              <a:t>Abnormality Detection</a:t>
            </a:r>
            <a:endParaRPr lang="en-US" dirty="0">
              <a:latin typeface="+mn-lt"/>
              <a:cs typeface="Avenir Book"/>
            </a:endParaRPr>
          </a:p>
        </p:txBody>
      </p:sp>
      <p:sp>
        <p:nvSpPr>
          <p:cNvPr id="3" name="Content Placeholder 2"/>
          <p:cNvSpPr>
            <a:spLocks noGrp="1"/>
          </p:cNvSpPr>
          <p:nvPr>
            <p:ph idx="1"/>
          </p:nvPr>
        </p:nvSpPr>
        <p:spPr>
          <a:xfrm>
            <a:off x="321156" y="1639445"/>
            <a:ext cx="8502650" cy="4621212"/>
          </a:xfrm>
        </p:spPr>
        <p:txBody>
          <a:bodyPr rtlCol="0">
            <a:normAutofit/>
          </a:bodyPr>
          <a:lstStyle/>
          <a:p>
            <a:pPr eaLnBrk="1" fontAlgn="auto" hangingPunct="1">
              <a:lnSpc>
                <a:spcPct val="100000"/>
              </a:lnSpc>
              <a:spcAft>
                <a:spcPts val="0"/>
              </a:spcAft>
              <a:buClr>
                <a:schemeClr val="tx1">
                  <a:lumMod val="75000"/>
                  <a:lumOff val="25000"/>
                </a:schemeClr>
              </a:buClr>
              <a:buFont typeface="Arial" charset="0"/>
              <a:buChar char="•"/>
              <a:defRPr/>
            </a:pPr>
            <a:r>
              <a:rPr lang="en-US" sz="2800" dirty="0" smtClean="0">
                <a:solidFill>
                  <a:schemeClr val="tx1">
                    <a:lumMod val="75000"/>
                    <a:lumOff val="25000"/>
                  </a:schemeClr>
                </a:solidFill>
                <a:ea typeface="Avenir Book" charset="0"/>
                <a:cs typeface="Avenir Book" charset="0"/>
              </a:rPr>
              <a:t>Following the inferred taxonomy of abnormality, we </a:t>
            </a:r>
            <a:r>
              <a:rPr lang="en-US" sz="2800" dirty="0">
                <a:solidFill>
                  <a:schemeClr val="tx1">
                    <a:lumMod val="75000"/>
                    <a:lumOff val="25000"/>
                  </a:schemeClr>
                </a:solidFill>
                <a:ea typeface="Avenir Book" charset="0"/>
                <a:cs typeface="Avenir Book" charset="0"/>
              </a:rPr>
              <a:t>b</a:t>
            </a:r>
            <a:r>
              <a:rPr lang="en-US" sz="2800" dirty="0" smtClean="0">
                <a:solidFill>
                  <a:schemeClr val="tx1">
                    <a:lumMod val="75000"/>
                    <a:lumOff val="25000"/>
                  </a:schemeClr>
                </a:solidFill>
                <a:ea typeface="Avenir Book" charset="0"/>
                <a:cs typeface="Avenir Book" charset="0"/>
              </a:rPr>
              <a:t>uild three computational models to measure how surprising is an image:</a:t>
            </a:r>
          </a:p>
          <a:p>
            <a:pPr lvl="1">
              <a:lnSpc>
                <a:spcPct val="100000"/>
              </a:lnSpc>
              <a:buClr>
                <a:schemeClr val="tx1">
                  <a:lumMod val="75000"/>
                  <a:lumOff val="25000"/>
                </a:schemeClr>
              </a:buClr>
              <a:buFont typeface="Arial" charset="0"/>
              <a:buChar char="•"/>
              <a:defRPr/>
            </a:pPr>
            <a:endParaRPr lang="en-US" sz="2400" dirty="0" smtClean="0">
              <a:solidFill>
                <a:schemeClr val="tx1">
                  <a:lumMod val="75000"/>
                  <a:lumOff val="25000"/>
                </a:schemeClr>
              </a:solidFill>
              <a:ea typeface="Avenir Book" charset="0"/>
              <a:cs typeface="Avenir Book" charset="0"/>
            </a:endParaRPr>
          </a:p>
          <a:p>
            <a:pPr lvl="1">
              <a:lnSpc>
                <a:spcPct val="100000"/>
              </a:lnSpc>
              <a:buClr>
                <a:schemeClr val="tx1">
                  <a:lumMod val="75000"/>
                  <a:lumOff val="25000"/>
                </a:schemeClr>
              </a:buClr>
              <a:buFont typeface="Arial" charset="0"/>
              <a:buChar char="•"/>
              <a:defRPr/>
            </a:pPr>
            <a:r>
              <a:rPr lang="en-US" sz="2400" dirty="0" smtClean="0">
                <a:solidFill>
                  <a:schemeClr val="tx1">
                    <a:lumMod val="75000"/>
                    <a:lumOff val="25000"/>
                  </a:schemeClr>
                </a:solidFill>
                <a:ea typeface="Avenir Book" charset="0"/>
                <a:cs typeface="Avenir Book" charset="0"/>
              </a:rPr>
              <a:t>Object-centric surprise score</a:t>
            </a:r>
          </a:p>
          <a:p>
            <a:pPr lvl="1">
              <a:lnSpc>
                <a:spcPct val="100000"/>
              </a:lnSpc>
              <a:buClr>
                <a:schemeClr val="tx1">
                  <a:lumMod val="75000"/>
                  <a:lumOff val="25000"/>
                </a:schemeClr>
              </a:buClr>
              <a:buFont typeface="Arial" charset="0"/>
              <a:buChar char="•"/>
              <a:defRPr/>
            </a:pPr>
            <a:r>
              <a:rPr lang="en-US" sz="2400" dirty="0">
                <a:solidFill>
                  <a:schemeClr val="tx1">
                    <a:lumMod val="75000"/>
                    <a:lumOff val="25000"/>
                  </a:schemeClr>
                </a:solidFill>
                <a:ea typeface="Avenir Book" charset="0"/>
                <a:cs typeface="Avenir Book" charset="0"/>
              </a:rPr>
              <a:t>Scene-centric surprise score</a:t>
            </a:r>
          </a:p>
          <a:p>
            <a:pPr lvl="1">
              <a:lnSpc>
                <a:spcPct val="100000"/>
              </a:lnSpc>
              <a:buClr>
                <a:schemeClr val="tx1">
                  <a:lumMod val="75000"/>
                  <a:lumOff val="25000"/>
                </a:schemeClr>
              </a:buClr>
              <a:buFont typeface="Arial" charset="0"/>
              <a:buChar char="•"/>
              <a:defRPr/>
            </a:pPr>
            <a:r>
              <a:rPr lang="en-US" sz="2400" dirty="0">
                <a:solidFill>
                  <a:schemeClr val="tx1">
                    <a:lumMod val="75000"/>
                    <a:lumOff val="25000"/>
                  </a:schemeClr>
                </a:solidFill>
                <a:ea typeface="Avenir Book" charset="0"/>
                <a:cs typeface="Avenir Book" charset="0"/>
              </a:rPr>
              <a:t>Contextual surprise </a:t>
            </a:r>
            <a:r>
              <a:rPr lang="en-US" sz="2400" dirty="0" smtClean="0">
                <a:solidFill>
                  <a:schemeClr val="tx1">
                    <a:lumMod val="75000"/>
                    <a:lumOff val="25000"/>
                  </a:schemeClr>
                </a:solidFill>
                <a:ea typeface="Avenir Book" charset="0"/>
                <a:cs typeface="Avenir Book" charset="0"/>
              </a:rPr>
              <a:t>score</a:t>
            </a:r>
            <a:endParaRPr lang="en-US" sz="2800" dirty="0" smtClean="0">
              <a:solidFill>
                <a:schemeClr val="tx1">
                  <a:lumMod val="75000"/>
                  <a:lumOff val="25000"/>
                </a:schemeClr>
              </a:solidFill>
              <a:ea typeface="Avenir Book" charset="0"/>
              <a:cs typeface="Avenir Book" charset="0"/>
            </a:endParaRPr>
          </a:p>
        </p:txBody>
      </p:sp>
      <p:sp>
        <p:nvSpPr>
          <p:cNvPr id="6" name="Slide Number Placeholder 5"/>
          <p:cNvSpPr>
            <a:spLocks noGrp="1"/>
          </p:cNvSpPr>
          <p:nvPr>
            <p:ph type="sldNum" sz="quarter" idx="12"/>
          </p:nvPr>
        </p:nvSpPr>
        <p:spPr/>
        <p:txBody>
          <a:bodyPr/>
          <a:lstStyle/>
          <a:p>
            <a:fld id="{0A79A3A1-7B42-CD4C-B216-A98242FD0A3D}" type="slidenum">
              <a:rPr lang="en-US" smtClean="0"/>
              <a:t>53</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803917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solidFill>
                  <a:schemeClr val="tx1">
                    <a:lumMod val="75000"/>
                    <a:lumOff val="25000"/>
                  </a:schemeClr>
                </a:solidFill>
                <a:ea typeface="+mj-ea"/>
                <a:cs typeface="Avenir Book"/>
              </a:rPr>
              <a:t>Modeling Normal Images</a:t>
            </a:r>
            <a:endParaRPr lang="en-US" dirty="0">
              <a:solidFill>
                <a:schemeClr val="tx1">
                  <a:lumMod val="75000"/>
                  <a:lumOff val="25000"/>
                </a:schemeClr>
              </a:solidFill>
              <a:ea typeface="+mj-ea"/>
              <a:cs typeface="Avenir Book"/>
            </a:endParaRPr>
          </a:p>
        </p:txBody>
      </p:sp>
      <p:pic>
        <p:nvPicPr>
          <p:cNvPr id="101380" name="Picture 5" descr="model_revise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32893" y="1776982"/>
            <a:ext cx="5676952" cy="3506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1381" name="TextBox 6"/>
          <p:cNvSpPr txBox="1">
            <a:spLocks noChangeArrowheads="1"/>
          </p:cNvSpPr>
          <p:nvPr/>
        </p:nvSpPr>
        <p:spPr bwMode="auto">
          <a:xfrm>
            <a:off x="3002293" y="5416334"/>
            <a:ext cx="5684507"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algn="ctr" eaLnBrk="1" hangingPunct="1"/>
            <a:r>
              <a:rPr lang="en-US" sz="2000" dirty="0">
                <a:latin typeface="+mn-lt"/>
                <a:cs typeface="Avenir Book"/>
              </a:rPr>
              <a:t>This model is able to find three </a:t>
            </a:r>
            <a:endParaRPr lang="en-US" sz="2000" dirty="0" smtClean="0">
              <a:latin typeface="+mn-lt"/>
              <a:cs typeface="Avenir Book"/>
            </a:endParaRPr>
          </a:p>
          <a:p>
            <a:pPr algn="ctr" eaLnBrk="1" hangingPunct="1"/>
            <a:r>
              <a:rPr lang="en-US" sz="2000" dirty="0" smtClean="0">
                <a:latin typeface="+mn-lt"/>
                <a:cs typeface="Avenir Book"/>
              </a:rPr>
              <a:t>main </a:t>
            </a:r>
            <a:r>
              <a:rPr lang="en-US" sz="2000" dirty="0">
                <a:latin typeface="+mn-lt"/>
                <a:cs typeface="Avenir Book"/>
              </a:rPr>
              <a:t>reasons of abnormality</a:t>
            </a:r>
          </a:p>
        </p:txBody>
      </p:sp>
      <p:sp>
        <p:nvSpPr>
          <p:cNvPr id="6" name="TextBox 6"/>
          <p:cNvSpPr txBox="1">
            <a:spLocks noChangeArrowheads="1"/>
          </p:cNvSpPr>
          <p:nvPr/>
        </p:nvSpPr>
        <p:spPr bwMode="auto">
          <a:xfrm>
            <a:off x="345586" y="1962133"/>
            <a:ext cx="2687307" cy="3211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algn="ctr" eaLnBrk="1" hangingPunct="1"/>
            <a:r>
              <a:rPr lang="en-US" sz="2000" dirty="0" smtClean="0">
                <a:solidFill>
                  <a:srgbClr val="C00000"/>
                </a:solidFill>
                <a:latin typeface="+mn-lt"/>
                <a:cs typeface="Avenir Book"/>
              </a:rPr>
              <a:t>S:</a:t>
            </a:r>
            <a:r>
              <a:rPr lang="en-US" sz="2000" dirty="0" smtClean="0">
                <a:latin typeface="+mn-lt"/>
                <a:cs typeface="Avenir Book"/>
              </a:rPr>
              <a:t> Scene category </a:t>
            </a:r>
          </a:p>
          <a:p>
            <a:pPr algn="ctr" eaLnBrk="1" hangingPunct="1"/>
            <a:r>
              <a:rPr lang="en-US" sz="2000" dirty="0">
                <a:solidFill>
                  <a:srgbClr val="C00000"/>
                </a:solidFill>
                <a:latin typeface="+mn-lt"/>
                <a:cs typeface="Avenir Book"/>
              </a:rPr>
              <a:t>C:</a:t>
            </a:r>
            <a:r>
              <a:rPr lang="en-US" sz="2000" dirty="0">
                <a:latin typeface="+mn-lt"/>
                <a:cs typeface="Avenir Book"/>
              </a:rPr>
              <a:t> Object </a:t>
            </a:r>
            <a:r>
              <a:rPr lang="en-US" sz="2000" dirty="0" smtClean="0">
                <a:latin typeface="+mn-lt"/>
                <a:cs typeface="Avenir Book"/>
              </a:rPr>
              <a:t>category</a:t>
            </a:r>
          </a:p>
          <a:p>
            <a:pPr algn="ctr" eaLnBrk="1" hangingPunct="1"/>
            <a:endParaRPr lang="en-US" sz="2000" dirty="0" smtClean="0">
              <a:latin typeface="+mn-lt"/>
              <a:cs typeface="Avenir Book"/>
            </a:endParaRPr>
          </a:p>
          <a:p>
            <a:pPr algn="ctr" eaLnBrk="1" hangingPunct="1"/>
            <a:r>
              <a:rPr lang="en-US" sz="2000" dirty="0" smtClean="0">
                <a:solidFill>
                  <a:srgbClr val="C00000"/>
                </a:solidFill>
                <a:latin typeface="+mn-lt"/>
                <a:cs typeface="Avenir Book"/>
              </a:rPr>
              <a:t>F</a:t>
            </a:r>
            <a:r>
              <a:rPr lang="en-US" sz="2000" baseline="30000" dirty="0">
                <a:solidFill>
                  <a:srgbClr val="C00000"/>
                </a:solidFill>
                <a:latin typeface="+mn-lt"/>
                <a:cs typeface="Avenir Book"/>
              </a:rPr>
              <a:t> </a:t>
            </a:r>
            <a:r>
              <a:rPr lang="en-US" sz="3200" baseline="30000" dirty="0" smtClean="0">
                <a:solidFill>
                  <a:srgbClr val="C00000"/>
                </a:solidFill>
                <a:latin typeface="+mn-lt"/>
                <a:cs typeface="Avenir Book"/>
              </a:rPr>
              <a:t>s</a:t>
            </a:r>
            <a:r>
              <a:rPr lang="en-US" sz="2000" dirty="0" smtClean="0">
                <a:solidFill>
                  <a:srgbClr val="C00000"/>
                </a:solidFill>
                <a:latin typeface="+mn-lt"/>
                <a:cs typeface="Avenir Book"/>
              </a:rPr>
              <a:t> </a:t>
            </a:r>
            <a:r>
              <a:rPr lang="en-US" sz="2000" dirty="0">
                <a:solidFill>
                  <a:srgbClr val="C00000"/>
                </a:solidFill>
                <a:latin typeface="+mn-lt"/>
                <a:cs typeface="Avenir Book"/>
              </a:rPr>
              <a:t>F</a:t>
            </a:r>
            <a:r>
              <a:rPr lang="en-US" sz="2000" baseline="30000" dirty="0">
                <a:solidFill>
                  <a:srgbClr val="C00000"/>
                </a:solidFill>
                <a:latin typeface="+mn-lt"/>
                <a:cs typeface="Avenir Book"/>
              </a:rPr>
              <a:t> </a:t>
            </a:r>
            <a:r>
              <a:rPr lang="en-US" sz="3200" baseline="30000" dirty="0" smtClean="0">
                <a:solidFill>
                  <a:srgbClr val="C00000"/>
                </a:solidFill>
                <a:latin typeface="+mn-lt"/>
                <a:cs typeface="Avenir Book"/>
              </a:rPr>
              <a:t>c </a:t>
            </a:r>
            <a:r>
              <a:rPr lang="en-US" sz="2000" dirty="0" smtClean="0">
                <a:solidFill>
                  <a:srgbClr val="C00000"/>
                </a:solidFill>
                <a:latin typeface="+mn-lt"/>
                <a:cs typeface="Avenir Book"/>
              </a:rPr>
              <a:t>:</a:t>
            </a:r>
            <a:r>
              <a:rPr lang="en-US" sz="2000" dirty="0" smtClean="0">
                <a:latin typeface="+mn-lt"/>
                <a:cs typeface="Avenir Book"/>
              </a:rPr>
              <a:t> Vis. Feat for Scene/Object categorization</a:t>
            </a:r>
          </a:p>
          <a:p>
            <a:pPr algn="ctr" eaLnBrk="1" hangingPunct="1"/>
            <a:endParaRPr lang="en-US" sz="2000" dirty="0" smtClean="0">
              <a:latin typeface="+mn-lt"/>
              <a:cs typeface="Avenir Book"/>
            </a:endParaRPr>
          </a:p>
          <a:p>
            <a:pPr algn="ctr" eaLnBrk="1" hangingPunct="1"/>
            <a:r>
              <a:rPr lang="en-US" sz="2000" dirty="0" smtClean="0">
                <a:solidFill>
                  <a:srgbClr val="C00000"/>
                </a:solidFill>
                <a:latin typeface="+mn-lt"/>
                <a:cs typeface="Avenir Book"/>
              </a:rPr>
              <a:t>A</a:t>
            </a:r>
            <a:r>
              <a:rPr lang="en-US" sz="2000" baseline="30000" dirty="0" smtClean="0">
                <a:solidFill>
                  <a:srgbClr val="C00000"/>
                </a:solidFill>
                <a:latin typeface="+mn-lt"/>
                <a:cs typeface="Avenir Book"/>
              </a:rPr>
              <a:t> </a:t>
            </a:r>
            <a:r>
              <a:rPr lang="en-US" sz="3200" baseline="30000" dirty="0">
                <a:solidFill>
                  <a:srgbClr val="C00000"/>
                </a:solidFill>
                <a:latin typeface="+mn-lt"/>
                <a:cs typeface="Avenir Book"/>
              </a:rPr>
              <a:t>s</a:t>
            </a:r>
            <a:r>
              <a:rPr lang="en-US" sz="2000" dirty="0">
                <a:solidFill>
                  <a:srgbClr val="C00000"/>
                </a:solidFill>
                <a:latin typeface="+mn-lt"/>
                <a:cs typeface="Avenir Book"/>
              </a:rPr>
              <a:t> </a:t>
            </a:r>
            <a:r>
              <a:rPr lang="en-US" sz="2000" dirty="0" smtClean="0">
                <a:solidFill>
                  <a:srgbClr val="C00000"/>
                </a:solidFill>
                <a:latin typeface="+mn-lt"/>
                <a:cs typeface="Avenir Book"/>
              </a:rPr>
              <a:t>A</a:t>
            </a:r>
            <a:r>
              <a:rPr lang="en-US" sz="2000" baseline="30000" dirty="0" smtClean="0">
                <a:solidFill>
                  <a:srgbClr val="C00000"/>
                </a:solidFill>
                <a:latin typeface="+mn-lt"/>
                <a:cs typeface="Avenir Book"/>
              </a:rPr>
              <a:t> </a:t>
            </a:r>
            <a:r>
              <a:rPr lang="en-US" sz="3200" baseline="30000" dirty="0">
                <a:solidFill>
                  <a:srgbClr val="C00000"/>
                </a:solidFill>
                <a:latin typeface="+mn-lt"/>
                <a:cs typeface="Avenir Book"/>
              </a:rPr>
              <a:t>c </a:t>
            </a:r>
            <a:r>
              <a:rPr lang="en-US" sz="2000" dirty="0">
                <a:solidFill>
                  <a:srgbClr val="C00000"/>
                </a:solidFill>
                <a:latin typeface="+mn-lt"/>
                <a:cs typeface="Avenir Book"/>
              </a:rPr>
              <a:t>:</a:t>
            </a:r>
            <a:r>
              <a:rPr lang="en-US" sz="2000" dirty="0">
                <a:latin typeface="+mn-lt"/>
                <a:cs typeface="Avenir Book"/>
              </a:rPr>
              <a:t> Vis. </a:t>
            </a:r>
            <a:r>
              <a:rPr lang="en-US" sz="2000" dirty="0" smtClean="0">
                <a:latin typeface="+mn-lt"/>
                <a:cs typeface="Avenir Book"/>
              </a:rPr>
              <a:t>Attributes </a:t>
            </a:r>
            <a:r>
              <a:rPr lang="en-US" sz="2000" dirty="0">
                <a:latin typeface="+mn-lt"/>
                <a:cs typeface="Avenir Book"/>
              </a:rPr>
              <a:t>for </a:t>
            </a:r>
            <a:r>
              <a:rPr lang="en-US" sz="2000" dirty="0" smtClean="0">
                <a:latin typeface="+mn-lt"/>
                <a:cs typeface="Avenir Book"/>
              </a:rPr>
              <a:t>Scene/Object</a:t>
            </a:r>
          </a:p>
        </p:txBody>
      </p:sp>
      <p:sp>
        <p:nvSpPr>
          <p:cNvPr id="7" name="Slide Number Placeholder 6"/>
          <p:cNvSpPr>
            <a:spLocks noGrp="1"/>
          </p:cNvSpPr>
          <p:nvPr>
            <p:ph type="sldNum" sz="quarter" idx="12"/>
          </p:nvPr>
        </p:nvSpPr>
        <p:spPr/>
        <p:txBody>
          <a:bodyPr/>
          <a:lstStyle/>
          <a:p>
            <a:fld id="{0A79A3A1-7B42-CD4C-B216-A98242FD0A3D}" type="slidenum">
              <a:rPr lang="en-US" smtClean="0"/>
              <a:t>54</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5313543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97" y="164566"/>
            <a:ext cx="8229600" cy="1143000"/>
          </a:xfrm>
        </p:spPr>
        <p:txBody>
          <a:bodyPr>
            <a:normAutofit/>
          </a:bodyPr>
          <a:lstStyle/>
          <a:p>
            <a:pPr algn="l">
              <a:lnSpc>
                <a:spcPct val="50000"/>
              </a:lnSpc>
              <a:defRPr/>
            </a:pPr>
            <a:r>
              <a:rPr lang="en-US" sz="4000" dirty="0">
                <a:solidFill>
                  <a:srgbClr val="220A34"/>
                </a:solidFill>
                <a:latin typeface="+mn-lt"/>
                <a:cs typeface="Avenir Book"/>
              </a:rPr>
              <a:t>Object-centric </a:t>
            </a:r>
            <a:r>
              <a:rPr lang="en-US" sz="4000" dirty="0" smtClean="0">
                <a:solidFill>
                  <a:srgbClr val="220A34"/>
                </a:solidFill>
                <a:latin typeface="+mn-lt"/>
                <a:cs typeface="Avenir Book"/>
              </a:rPr>
              <a:t>Surprise</a:t>
            </a:r>
            <a:endParaRPr lang="en-US" sz="4000" dirty="0">
              <a:solidFill>
                <a:srgbClr val="220A34"/>
              </a:solidFill>
              <a:latin typeface="+mn-lt"/>
            </a:endParaRPr>
          </a:p>
        </p:txBody>
      </p:sp>
      <p:sp>
        <p:nvSpPr>
          <p:cNvPr id="10" name="TextBox 9"/>
          <p:cNvSpPr txBox="1"/>
          <p:nvPr/>
        </p:nvSpPr>
        <p:spPr>
          <a:xfrm>
            <a:off x="488698" y="4247986"/>
            <a:ext cx="2276585" cy="400110"/>
          </a:xfrm>
          <a:prstGeom prst="rect">
            <a:avLst/>
          </a:prstGeom>
          <a:noFill/>
        </p:spPr>
        <p:txBody>
          <a:bodyPr wrap="none" rtlCol="0">
            <a:spAutoFit/>
          </a:bodyPr>
          <a:lstStyle/>
          <a:p>
            <a:r>
              <a:rPr lang="en-US" sz="2000" dirty="0" smtClean="0">
                <a:cs typeface="Avenir Book"/>
              </a:rPr>
              <a:t>Object category</a:t>
            </a:r>
          </a:p>
        </p:txBody>
      </p:sp>
      <p:sp>
        <p:nvSpPr>
          <p:cNvPr id="11" name="TextBox 10"/>
          <p:cNvSpPr txBox="1"/>
          <p:nvPr/>
        </p:nvSpPr>
        <p:spPr>
          <a:xfrm>
            <a:off x="2546641" y="4913737"/>
            <a:ext cx="2884437" cy="1631216"/>
          </a:xfrm>
          <a:prstGeom prst="rect">
            <a:avLst/>
          </a:prstGeom>
          <a:noFill/>
        </p:spPr>
        <p:txBody>
          <a:bodyPr wrap="square" rtlCol="0">
            <a:spAutoFit/>
          </a:bodyPr>
          <a:lstStyle/>
          <a:p>
            <a:pPr algn="ctr"/>
            <a:r>
              <a:rPr lang="en-US" sz="2000" dirty="0" smtClean="0">
                <a:cs typeface="Avenir Book"/>
              </a:rPr>
              <a:t>Amount of surprise by observing </a:t>
            </a:r>
            <a:r>
              <a:rPr lang="en-US" sz="2000" dirty="0" err="1" smtClean="0">
                <a:cs typeface="Avenir Book"/>
              </a:rPr>
              <a:t>i-th</a:t>
            </a:r>
            <a:r>
              <a:rPr lang="en-US" sz="2000" dirty="0" smtClean="0">
                <a:cs typeface="Avenir Book"/>
              </a:rPr>
              <a:t> attribute for the given object category</a:t>
            </a:r>
          </a:p>
          <a:p>
            <a:pPr algn="ctr"/>
            <a:endParaRPr lang="en-US" sz="2000" dirty="0" smtClean="0">
              <a:cs typeface="Avenir Book"/>
            </a:endParaRPr>
          </a:p>
        </p:txBody>
      </p:sp>
      <p:sp>
        <p:nvSpPr>
          <p:cNvPr id="13" name="TextBox 12"/>
          <p:cNvSpPr txBox="1"/>
          <p:nvPr/>
        </p:nvSpPr>
        <p:spPr>
          <a:xfrm>
            <a:off x="4991921" y="4216489"/>
            <a:ext cx="2403222" cy="400110"/>
          </a:xfrm>
          <a:prstGeom prst="rect">
            <a:avLst/>
          </a:prstGeom>
          <a:noFill/>
        </p:spPr>
        <p:txBody>
          <a:bodyPr wrap="none" rtlCol="0">
            <a:spAutoFit/>
          </a:bodyPr>
          <a:lstStyle/>
          <a:p>
            <a:r>
              <a:rPr lang="en-US" sz="2000" dirty="0" smtClean="0">
                <a:cs typeface="Avenir Book"/>
              </a:rPr>
              <a:t>Attribute reliability</a:t>
            </a:r>
          </a:p>
        </p:txBody>
      </p:sp>
      <p:sp>
        <p:nvSpPr>
          <p:cNvPr id="16" name="TextBox 15"/>
          <p:cNvSpPr txBox="1"/>
          <p:nvPr/>
        </p:nvSpPr>
        <p:spPr>
          <a:xfrm>
            <a:off x="6139410" y="5079220"/>
            <a:ext cx="2884437" cy="1015663"/>
          </a:xfrm>
          <a:prstGeom prst="rect">
            <a:avLst/>
          </a:prstGeom>
          <a:noFill/>
        </p:spPr>
        <p:txBody>
          <a:bodyPr wrap="square" rtlCol="0">
            <a:spAutoFit/>
          </a:bodyPr>
          <a:lstStyle/>
          <a:p>
            <a:pPr algn="ctr"/>
            <a:r>
              <a:rPr lang="en-US" sz="2000" dirty="0" smtClean="0">
                <a:cs typeface="Avenir Book"/>
              </a:rPr>
              <a:t>Importance of </a:t>
            </a:r>
            <a:r>
              <a:rPr lang="en-US" sz="2000" dirty="0" err="1" smtClean="0">
                <a:cs typeface="Avenir Book"/>
              </a:rPr>
              <a:t>i-th</a:t>
            </a:r>
            <a:r>
              <a:rPr lang="en-US" sz="2000" dirty="0" smtClean="0">
                <a:cs typeface="Avenir Book"/>
              </a:rPr>
              <a:t> attribute for the given object category</a:t>
            </a:r>
          </a:p>
        </p:txBody>
      </p:sp>
      <p:pic>
        <p:nvPicPr>
          <p:cNvPr id="12" name="Picture 5" descr="model_revis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136" y="164566"/>
            <a:ext cx="2188711" cy="1351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6720836" y="103849"/>
            <a:ext cx="1381764" cy="1559851"/>
          </a:xfrm>
          <a:prstGeom prst="rect">
            <a:avLst/>
          </a:prstGeom>
          <a:noFill/>
          <a:ln w="98425">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447800" y="2704819"/>
            <a:ext cx="228353" cy="15462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3849409" y="2630388"/>
            <a:ext cx="325972" cy="17924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5928599" y="2704819"/>
            <a:ext cx="207074" cy="15462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7861281" y="2704819"/>
            <a:ext cx="207074" cy="22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Slide Number Placeholder 16"/>
          <p:cNvSpPr>
            <a:spLocks noGrp="1"/>
          </p:cNvSpPr>
          <p:nvPr>
            <p:ph type="sldNum" sz="quarter" idx="12"/>
          </p:nvPr>
        </p:nvSpPr>
        <p:spPr/>
        <p:txBody>
          <a:bodyPr/>
          <a:lstStyle/>
          <a:p>
            <a:fld id="{0A79A3A1-7B42-CD4C-B216-A98242FD0A3D}" type="slidenum">
              <a:rPr lang="en-US" smtClean="0"/>
              <a:t>55</a:t>
            </a:fld>
            <a:endParaRPr lang="en-US"/>
          </a:p>
        </p:txBody>
      </p:sp>
      <p:pic>
        <p:nvPicPr>
          <p:cNvPr id="18" name="Picture 17"/>
          <p:cNvPicPr>
            <a:picLocks noChangeAspect="1"/>
          </p:cNvPicPr>
          <p:nvPr/>
        </p:nvPicPr>
        <p:blipFill>
          <a:blip r:embed="rId3"/>
          <a:stretch>
            <a:fillRect/>
          </a:stretch>
        </p:blipFill>
        <p:spPr>
          <a:xfrm>
            <a:off x="242058" y="1925168"/>
            <a:ext cx="8489764" cy="1116026"/>
          </a:xfrm>
          <a:prstGeom prst="rect">
            <a:avLst/>
          </a:prstGeom>
        </p:spPr>
      </p:pic>
      <p:pic>
        <p:nvPicPr>
          <p:cNvPr id="19" name="Picture 18"/>
          <p:cNvPicPr>
            <a:picLocks noChangeAspect="1"/>
          </p:cNvPicPr>
          <p:nvPr/>
        </p:nvPicPr>
        <p:blipFill>
          <a:blip r:embed="rId4"/>
          <a:stretch>
            <a:fillRect/>
          </a:stretch>
        </p:blipFill>
        <p:spPr>
          <a:xfrm>
            <a:off x="2741410" y="4497314"/>
            <a:ext cx="2215998" cy="389298"/>
          </a:xfrm>
          <a:prstGeom prst="rect">
            <a:avLst/>
          </a:prstGeom>
        </p:spPr>
      </p:pic>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0103658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419"/>
            <a:ext cx="8229600" cy="1143000"/>
          </a:xfrm>
        </p:spPr>
        <p:txBody>
          <a:bodyPr>
            <a:normAutofit/>
          </a:bodyPr>
          <a:lstStyle/>
          <a:p>
            <a:pPr algn="l">
              <a:lnSpc>
                <a:spcPct val="60000"/>
              </a:lnSpc>
              <a:defRPr/>
            </a:pPr>
            <a:r>
              <a:rPr lang="en-US" dirty="0">
                <a:latin typeface="+mn-lt"/>
                <a:cs typeface="Avenir Book"/>
              </a:rPr>
              <a:t>Scene-centric </a:t>
            </a:r>
            <a:r>
              <a:rPr lang="en-US" dirty="0" smtClean="0">
                <a:solidFill>
                  <a:schemeClr val="tx1">
                    <a:lumMod val="75000"/>
                    <a:lumOff val="25000"/>
                  </a:schemeClr>
                </a:solidFill>
                <a:latin typeface="+mn-lt"/>
                <a:cs typeface="Avenir Book"/>
              </a:rPr>
              <a:t>Surprise</a:t>
            </a:r>
            <a:endParaRPr lang="en-US" dirty="0">
              <a:latin typeface="+mn-lt"/>
            </a:endParaRPr>
          </a:p>
        </p:txBody>
      </p:sp>
      <p:cxnSp>
        <p:nvCxnSpPr>
          <p:cNvPr id="5" name="Straight Arrow Connector 4"/>
          <p:cNvCxnSpPr/>
          <p:nvPr/>
        </p:nvCxnSpPr>
        <p:spPr>
          <a:xfrm flipH="1">
            <a:off x="2484866" y="2595477"/>
            <a:ext cx="318058" cy="22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4556142" y="2595477"/>
            <a:ext cx="207074" cy="15462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488824" y="2595477"/>
            <a:ext cx="207074" cy="22089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74184" y="4804395"/>
            <a:ext cx="2884437" cy="1631216"/>
          </a:xfrm>
          <a:prstGeom prst="rect">
            <a:avLst/>
          </a:prstGeom>
          <a:noFill/>
        </p:spPr>
        <p:txBody>
          <a:bodyPr wrap="square" rtlCol="0">
            <a:spAutoFit/>
          </a:bodyPr>
          <a:lstStyle/>
          <a:p>
            <a:pPr algn="ctr"/>
            <a:r>
              <a:rPr lang="en-US" sz="2000" dirty="0" smtClean="0">
                <a:cs typeface="Avenir Book"/>
              </a:rPr>
              <a:t>Amount of information by observing </a:t>
            </a:r>
            <a:r>
              <a:rPr lang="en-US" sz="2000" dirty="0" err="1" smtClean="0">
                <a:cs typeface="Avenir Book"/>
              </a:rPr>
              <a:t>i-th</a:t>
            </a:r>
            <a:r>
              <a:rPr lang="en-US" sz="2000" dirty="0" smtClean="0">
                <a:cs typeface="Avenir Book"/>
              </a:rPr>
              <a:t> attribute for the given scene category</a:t>
            </a:r>
          </a:p>
        </p:txBody>
      </p:sp>
      <p:sp>
        <p:nvSpPr>
          <p:cNvPr id="9" name="TextBox 8"/>
          <p:cNvSpPr txBox="1"/>
          <p:nvPr/>
        </p:nvSpPr>
        <p:spPr>
          <a:xfrm>
            <a:off x="3535362" y="4183136"/>
            <a:ext cx="2403222" cy="400110"/>
          </a:xfrm>
          <a:prstGeom prst="rect">
            <a:avLst/>
          </a:prstGeom>
          <a:noFill/>
        </p:spPr>
        <p:txBody>
          <a:bodyPr wrap="none" rtlCol="0">
            <a:spAutoFit/>
          </a:bodyPr>
          <a:lstStyle/>
          <a:p>
            <a:r>
              <a:rPr lang="en-US" sz="2000" dirty="0" smtClean="0">
                <a:cs typeface="Avenir Book"/>
              </a:rPr>
              <a:t>Attribute reliability</a:t>
            </a:r>
          </a:p>
        </p:txBody>
      </p:sp>
      <p:sp>
        <p:nvSpPr>
          <p:cNvPr id="10" name="TextBox 9"/>
          <p:cNvSpPr txBox="1"/>
          <p:nvPr/>
        </p:nvSpPr>
        <p:spPr>
          <a:xfrm>
            <a:off x="5046605" y="4804932"/>
            <a:ext cx="2884437" cy="1015663"/>
          </a:xfrm>
          <a:prstGeom prst="rect">
            <a:avLst/>
          </a:prstGeom>
          <a:noFill/>
        </p:spPr>
        <p:txBody>
          <a:bodyPr wrap="square" rtlCol="0">
            <a:spAutoFit/>
          </a:bodyPr>
          <a:lstStyle/>
          <a:p>
            <a:pPr algn="ctr"/>
            <a:r>
              <a:rPr lang="en-US" sz="2000" dirty="0" smtClean="0">
                <a:cs typeface="Avenir Book"/>
              </a:rPr>
              <a:t>Importance of </a:t>
            </a:r>
            <a:r>
              <a:rPr lang="en-US" sz="2000" dirty="0" err="1" smtClean="0">
                <a:cs typeface="Avenir Book"/>
              </a:rPr>
              <a:t>i-th</a:t>
            </a:r>
            <a:r>
              <a:rPr lang="en-US" sz="2000" dirty="0" smtClean="0">
                <a:cs typeface="Avenir Book"/>
              </a:rPr>
              <a:t> attribute for the given scene category</a:t>
            </a:r>
          </a:p>
        </p:txBody>
      </p:sp>
      <p:pic>
        <p:nvPicPr>
          <p:cNvPr id="11" name="Picture 5" descr="model_revis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136" y="164566"/>
            <a:ext cx="2188711" cy="1351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p:nvSpPr>
        <p:spPr>
          <a:xfrm>
            <a:off x="7929491" y="58845"/>
            <a:ext cx="1160782" cy="1563240"/>
          </a:xfrm>
          <a:prstGeom prst="rect">
            <a:avLst/>
          </a:prstGeom>
          <a:noFill/>
          <a:ln w="98425">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0A79A3A1-7B42-CD4C-B216-A98242FD0A3D}" type="slidenum">
              <a:rPr lang="en-US" smtClean="0"/>
              <a:t>56</a:t>
            </a:fld>
            <a:endParaRPr lang="en-US"/>
          </a:p>
        </p:txBody>
      </p:sp>
      <p:pic>
        <p:nvPicPr>
          <p:cNvPr id="15" name="Picture 14"/>
          <p:cNvPicPr>
            <a:picLocks noChangeAspect="1"/>
          </p:cNvPicPr>
          <p:nvPr/>
        </p:nvPicPr>
        <p:blipFill>
          <a:blip r:embed="rId3"/>
          <a:stretch>
            <a:fillRect/>
          </a:stretch>
        </p:blipFill>
        <p:spPr>
          <a:xfrm>
            <a:off x="1742414" y="1882709"/>
            <a:ext cx="5348948" cy="1096097"/>
          </a:xfrm>
          <a:prstGeom prst="rect">
            <a:avLst/>
          </a:prstGeom>
        </p:spPr>
      </p:pic>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8593117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697"/>
            <a:ext cx="8229600" cy="1143000"/>
          </a:xfrm>
        </p:spPr>
        <p:txBody>
          <a:bodyPr>
            <a:normAutofit/>
          </a:bodyPr>
          <a:lstStyle/>
          <a:p>
            <a:pPr algn="l"/>
            <a:r>
              <a:rPr lang="en-US" dirty="0" smtClean="0">
                <a:solidFill>
                  <a:schemeClr val="tx1">
                    <a:lumMod val="75000"/>
                    <a:lumOff val="25000"/>
                  </a:schemeClr>
                </a:solidFill>
                <a:cs typeface="Avenir Book"/>
              </a:rPr>
              <a:t>Contextual Surprise</a:t>
            </a:r>
            <a:endParaRPr lang="en-US" dirty="0"/>
          </a:p>
        </p:txBody>
      </p:sp>
      <p:cxnSp>
        <p:nvCxnSpPr>
          <p:cNvPr id="7" name="Straight Arrow Connector 6"/>
          <p:cNvCxnSpPr/>
          <p:nvPr/>
        </p:nvCxnSpPr>
        <p:spPr>
          <a:xfrm flipH="1">
            <a:off x="3069051" y="2485296"/>
            <a:ext cx="207074" cy="11456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4729565" y="2471227"/>
            <a:ext cx="268345" cy="25121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286542" y="3634081"/>
            <a:ext cx="3423684" cy="707886"/>
          </a:xfrm>
          <a:prstGeom prst="rect">
            <a:avLst/>
          </a:prstGeom>
          <a:noFill/>
        </p:spPr>
        <p:txBody>
          <a:bodyPr wrap="square" rtlCol="0">
            <a:spAutoFit/>
          </a:bodyPr>
          <a:lstStyle/>
          <a:p>
            <a:pPr algn="ctr"/>
            <a:r>
              <a:rPr lang="en-US" sz="2000" dirty="0" smtClean="0">
                <a:cs typeface="Avenir Book"/>
              </a:rPr>
              <a:t>Relative size of the object</a:t>
            </a:r>
          </a:p>
          <a:p>
            <a:pPr algn="ctr"/>
            <a:r>
              <a:rPr lang="en-US" sz="2000" dirty="0" smtClean="0">
                <a:cs typeface="Avenir Book"/>
              </a:rPr>
              <a:t>Modeled by Gamma Dist.</a:t>
            </a:r>
          </a:p>
        </p:txBody>
      </p:sp>
      <p:sp>
        <p:nvSpPr>
          <p:cNvPr id="11" name="TextBox 10"/>
          <p:cNvSpPr txBox="1"/>
          <p:nvPr/>
        </p:nvSpPr>
        <p:spPr>
          <a:xfrm>
            <a:off x="5674016" y="3680150"/>
            <a:ext cx="3112939" cy="1015663"/>
          </a:xfrm>
          <a:prstGeom prst="rect">
            <a:avLst/>
          </a:prstGeom>
          <a:noFill/>
        </p:spPr>
        <p:txBody>
          <a:bodyPr wrap="square" rtlCol="0">
            <a:spAutoFit/>
          </a:bodyPr>
          <a:lstStyle/>
          <a:p>
            <a:pPr algn="ctr"/>
            <a:r>
              <a:rPr lang="en-US" sz="2000" dirty="0" smtClean="0">
                <a:cs typeface="Avenir Book"/>
              </a:rPr>
              <a:t>Amount of information that location of the object reveals</a:t>
            </a:r>
          </a:p>
        </p:txBody>
      </p:sp>
      <p:pic>
        <p:nvPicPr>
          <p:cNvPr id="9" name="Picture 5" descr="model_revis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136" y="164566"/>
            <a:ext cx="2188711" cy="1351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p:nvSpPr>
        <p:spPr>
          <a:xfrm>
            <a:off x="7465942" y="151041"/>
            <a:ext cx="1160782" cy="789374"/>
          </a:xfrm>
          <a:prstGeom prst="rect">
            <a:avLst/>
          </a:prstGeom>
          <a:noFill/>
          <a:ln w="98425">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178228" y="2423523"/>
            <a:ext cx="48072" cy="12073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Slide Number Placeholder 13"/>
          <p:cNvSpPr>
            <a:spLocks noGrp="1"/>
          </p:cNvSpPr>
          <p:nvPr>
            <p:ph type="sldNum" sz="quarter" idx="12"/>
          </p:nvPr>
        </p:nvSpPr>
        <p:spPr/>
        <p:txBody>
          <a:bodyPr/>
          <a:lstStyle/>
          <a:p>
            <a:fld id="{0A79A3A1-7B42-CD4C-B216-A98242FD0A3D}" type="slidenum">
              <a:rPr lang="en-US" smtClean="0"/>
              <a:t>57</a:t>
            </a:fld>
            <a:endParaRPr lang="en-US"/>
          </a:p>
        </p:txBody>
      </p:sp>
      <p:pic>
        <p:nvPicPr>
          <p:cNvPr id="15" name="Picture 14"/>
          <p:cNvPicPr>
            <a:picLocks noChangeAspect="1"/>
          </p:cNvPicPr>
          <p:nvPr/>
        </p:nvPicPr>
        <p:blipFill>
          <a:blip r:embed="rId3"/>
          <a:stretch>
            <a:fillRect/>
          </a:stretch>
        </p:blipFill>
        <p:spPr>
          <a:xfrm>
            <a:off x="1561439" y="1765945"/>
            <a:ext cx="6297574" cy="1076169"/>
          </a:xfrm>
          <a:prstGeom prst="rect">
            <a:avLst/>
          </a:prstGeom>
        </p:spPr>
      </p:pic>
      <p:pic>
        <p:nvPicPr>
          <p:cNvPr id="16" name="Picture 15"/>
          <p:cNvPicPr>
            <a:picLocks noChangeAspect="1"/>
          </p:cNvPicPr>
          <p:nvPr/>
        </p:nvPicPr>
        <p:blipFill>
          <a:blip r:embed="rId4"/>
          <a:stretch>
            <a:fillRect/>
          </a:stretch>
        </p:blipFill>
        <p:spPr>
          <a:xfrm>
            <a:off x="1881006" y="5053025"/>
            <a:ext cx="5859132" cy="757304"/>
          </a:xfrm>
          <a:prstGeom prst="rect">
            <a:avLst/>
          </a:prstGeom>
        </p:spPr>
      </p:pic>
      <p:sp>
        <p:nvSpPr>
          <p:cNvPr id="18" name="TextBox 17"/>
          <p:cNvSpPr txBox="1"/>
          <p:nvPr/>
        </p:nvSpPr>
        <p:spPr>
          <a:xfrm>
            <a:off x="2686050" y="5636655"/>
            <a:ext cx="4876355" cy="707886"/>
          </a:xfrm>
          <a:prstGeom prst="rect">
            <a:avLst/>
          </a:prstGeom>
          <a:noFill/>
        </p:spPr>
        <p:txBody>
          <a:bodyPr wrap="square" rtlCol="0">
            <a:spAutoFit/>
          </a:bodyPr>
          <a:lstStyle/>
          <a:p>
            <a:pPr algn="ctr"/>
            <a:r>
              <a:rPr lang="en-US" sz="2000" dirty="0" smtClean="0">
                <a:cs typeface="Avenir Book"/>
              </a:rPr>
              <a:t>Surprise rooted in the co-occurrence of object categories and scene </a:t>
            </a:r>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4186398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7091"/>
            <a:ext cx="7886700" cy="1325563"/>
          </a:xfrm>
        </p:spPr>
        <p:txBody>
          <a:bodyPr/>
          <a:lstStyle/>
          <a:p>
            <a:r>
              <a:rPr lang="en-US" dirty="0" smtClean="0"/>
              <a:t>Contextual Surprise</a:t>
            </a:r>
            <a:endParaRPr lang="en-US" dirty="0"/>
          </a:p>
        </p:txBody>
      </p:sp>
      <p:sp>
        <p:nvSpPr>
          <p:cNvPr id="6" name="Slide Number Placeholder 5"/>
          <p:cNvSpPr>
            <a:spLocks noGrp="1"/>
          </p:cNvSpPr>
          <p:nvPr>
            <p:ph type="sldNum" sz="quarter" idx="12"/>
          </p:nvPr>
        </p:nvSpPr>
        <p:spPr/>
        <p:txBody>
          <a:bodyPr/>
          <a:lstStyle/>
          <a:p>
            <a:fld id="{0A79A3A1-7B42-CD4C-B216-A98242FD0A3D}" type="slidenum">
              <a:rPr lang="en-US" smtClean="0"/>
              <a:t>58</a:t>
            </a:fld>
            <a:endParaRPr lang="en-US"/>
          </a:p>
        </p:txBody>
      </p:sp>
      <p:pic>
        <p:nvPicPr>
          <p:cNvPr id="7" name="Content Placeholder 6" descr="location_heatmap4.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3745" y="1690689"/>
            <a:ext cx="5221605" cy="4351338"/>
          </a:xfrm>
          <a:prstGeom prst="rect">
            <a:avLst/>
          </a:prstGeom>
        </p:spPr>
      </p:pic>
      <p:sp>
        <p:nvSpPr>
          <p:cNvPr id="8" name="TextBox 7"/>
          <p:cNvSpPr txBox="1"/>
          <p:nvPr/>
        </p:nvSpPr>
        <p:spPr>
          <a:xfrm>
            <a:off x="240561" y="1690689"/>
            <a:ext cx="2885411" cy="3139321"/>
          </a:xfrm>
          <a:prstGeom prst="rect">
            <a:avLst/>
          </a:prstGeom>
          <a:noFill/>
        </p:spPr>
        <p:txBody>
          <a:bodyPr wrap="square" rtlCol="0">
            <a:spAutoFit/>
          </a:bodyPr>
          <a:lstStyle/>
          <a:p>
            <a:pPr marL="285750" indent="-285750">
              <a:buFont typeface="Arial" charset="0"/>
              <a:buChar char="•"/>
            </a:pPr>
            <a:r>
              <a:rPr lang="en-US" smtClean="0"/>
              <a:t>Heat map </a:t>
            </a:r>
            <a:r>
              <a:rPr lang="en-US" dirty="0" smtClean="0"/>
              <a:t>showing location of object categories in normal images.</a:t>
            </a:r>
          </a:p>
          <a:p>
            <a:pPr marL="285750" indent="-285750">
              <a:buFont typeface="Arial" charset="0"/>
              <a:buChar char="•"/>
            </a:pPr>
            <a:endParaRPr lang="en-US" dirty="0"/>
          </a:p>
          <a:p>
            <a:pPr marL="285750" indent="-285750">
              <a:buFont typeface="Arial" charset="0"/>
              <a:buChar char="•"/>
            </a:pPr>
            <a:r>
              <a:rPr lang="en-US" dirty="0" smtClean="0"/>
              <a:t>Learn distribution of pixel assignments in normal images, and use it for finding abnormal location of a given object.  </a:t>
            </a:r>
            <a:endParaRPr lang="en-US" dirty="0"/>
          </a:p>
        </p:txBody>
      </p:sp>
      <p:sp>
        <p:nvSpPr>
          <p:cNvPr id="9" name="TextBox 8"/>
          <p:cNvSpPr txBox="1"/>
          <p:nvPr/>
        </p:nvSpPr>
        <p:spPr>
          <a:xfrm>
            <a:off x="4009987" y="1351781"/>
            <a:ext cx="1124026" cy="369332"/>
          </a:xfrm>
          <a:prstGeom prst="rect">
            <a:avLst/>
          </a:prstGeom>
          <a:noFill/>
        </p:spPr>
        <p:txBody>
          <a:bodyPr wrap="none" rtlCol="0">
            <a:spAutoFit/>
          </a:bodyPr>
          <a:lstStyle/>
          <a:p>
            <a:r>
              <a:rPr lang="en-US" dirty="0" smtClean="0">
                <a:solidFill>
                  <a:srgbClr val="3C1659"/>
                </a:solidFill>
              </a:rPr>
              <a:t>Airplane</a:t>
            </a:r>
            <a:endParaRPr lang="en-US" dirty="0">
              <a:solidFill>
                <a:srgbClr val="3C1659"/>
              </a:solidFill>
            </a:endParaRPr>
          </a:p>
        </p:txBody>
      </p:sp>
      <p:sp>
        <p:nvSpPr>
          <p:cNvPr id="10" name="TextBox 9"/>
          <p:cNvSpPr txBox="1"/>
          <p:nvPr/>
        </p:nvSpPr>
        <p:spPr>
          <a:xfrm>
            <a:off x="6861544" y="1321357"/>
            <a:ext cx="704039" cy="369332"/>
          </a:xfrm>
          <a:prstGeom prst="rect">
            <a:avLst/>
          </a:prstGeom>
          <a:noFill/>
        </p:spPr>
        <p:txBody>
          <a:bodyPr wrap="none" rtlCol="0">
            <a:spAutoFit/>
          </a:bodyPr>
          <a:lstStyle/>
          <a:p>
            <a:r>
              <a:rPr lang="en-US" smtClean="0">
                <a:solidFill>
                  <a:srgbClr val="3C1659"/>
                </a:solidFill>
              </a:rPr>
              <a:t>Boat</a:t>
            </a:r>
            <a:endParaRPr lang="en-US" dirty="0">
              <a:solidFill>
                <a:srgbClr val="3C1659"/>
              </a:solidFill>
            </a:endParaRPr>
          </a:p>
        </p:txBody>
      </p:sp>
      <p:sp>
        <p:nvSpPr>
          <p:cNvPr id="11" name="TextBox 10"/>
          <p:cNvSpPr txBox="1"/>
          <p:nvPr/>
        </p:nvSpPr>
        <p:spPr>
          <a:xfrm>
            <a:off x="6861544" y="6042027"/>
            <a:ext cx="598241" cy="369332"/>
          </a:xfrm>
          <a:prstGeom prst="rect">
            <a:avLst/>
          </a:prstGeom>
          <a:noFill/>
        </p:spPr>
        <p:txBody>
          <a:bodyPr wrap="none" rtlCol="0">
            <a:spAutoFit/>
          </a:bodyPr>
          <a:lstStyle/>
          <a:p>
            <a:pPr algn="ctr"/>
            <a:r>
              <a:rPr lang="en-US" dirty="0" smtClean="0">
                <a:solidFill>
                  <a:srgbClr val="3C1659"/>
                </a:solidFill>
              </a:rPr>
              <a:t>Car</a:t>
            </a:r>
            <a:endParaRPr lang="en-US" dirty="0">
              <a:solidFill>
                <a:srgbClr val="3C1659"/>
              </a:solidFill>
            </a:endParaRPr>
          </a:p>
        </p:txBody>
      </p:sp>
      <p:sp>
        <p:nvSpPr>
          <p:cNvPr id="12" name="TextBox 11"/>
          <p:cNvSpPr txBox="1"/>
          <p:nvPr/>
        </p:nvSpPr>
        <p:spPr>
          <a:xfrm>
            <a:off x="4179103" y="6042027"/>
            <a:ext cx="785793" cy="369332"/>
          </a:xfrm>
          <a:prstGeom prst="rect">
            <a:avLst/>
          </a:prstGeom>
          <a:noFill/>
        </p:spPr>
        <p:txBody>
          <a:bodyPr wrap="none" rtlCol="0">
            <a:spAutoFit/>
          </a:bodyPr>
          <a:lstStyle/>
          <a:p>
            <a:pPr algn="ctr"/>
            <a:r>
              <a:rPr lang="en-US" dirty="0" smtClean="0">
                <a:solidFill>
                  <a:srgbClr val="3C1659"/>
                </a:solidFill>
              </a:rPr>
              <a:t>Chair</a:t>
            </a:r>
            <a:endParaRPr lang="en-US" dirty="0">
              <a:solidFill>
                <a:srgbClr val="3C1659"/>
              </a:solidFill>
            </a:endParaRPr>
          </a:p>
        </p:txBody>
      </p:sp>
      <p:sp>
        <p:nvSpPr>
          <p:cNvPr id="3" name="Footer Placeholder 2"/>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7591201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54" y="0"/>
            <a:ext cx="8229600" cy="1143000"/>
          </a:xfrm>
        </p:spPr>
        <p:txBody>
          <a:bodyPr/>
          <a:lstStyle/>
          <a:p>
            <a:r>
              <a:rPr lang="en-US" dirty="0" smtClean="0">
                <a:cs typeface="Avenir Book"/>
              </a:rPr>
              <a:t>Abnormality Scores</a:t>
            </a:r>
            <a:endParaRPr lang="en-US" dirty="0">
              <a:cs typeface="Avenir Book"/>
            </a:endParaRPr>
          </a:p>
        </p:txBody>
      </p:sp>
      <p:pic>
        <p:nvPicPr>
          <p:cNvPr id="7" name="Picture 6" descr="normal_object_dist-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270" y="1435395"/>
            <a:ext cx="5161550" cy="3435887"/>
          </a:xfrm>
          <a:prstGeom prst="rect">
            <a:avLst/>
          </a:prstGeom>
        </p:spPr>
      </p:pic>
      <p:sp>
        <p:nvSpPr>
          <p:cNvPr id="3" name="TextBox 2"/>
          <p:cNvSpPr txBox="1"/>
          <p:nvPr/>
        </p:nvSpPr>
        <p:spPr>
          <a:xfrm>
            <a:off x="3866593" y="4865994"/>
            <a:ext cx="5128327" cy="338554"/>
          </a:xfrm>
          <a:prstGeom prst="rect">
            <a:avLst/>
          </a:prstGeom>
          <a:noFill/>
        </p:spPr>
        <p:txBody>
          <a:bodyPr wrap="none" rtlCol="0">
            <a:spAutoFit/>
          </a:bodyPr>
          <a:lstStyle/>
          <a:p>
            <a:pPr algn="ctr"/>
            <a:r>
              <a:rPr lang="en-US" sz="1600" dirty="0" smtClean="0">
                <a:solidFill>
                  <a:srgbClr val="3C1659"/>
                </a:solidFill>
                <a:ea typeface="Avenir Book" charset="0"/>
                <a:cs typeface="Avenir Book" charset="0"/>
              </a:rPr>
              <a:t>Surprise scores (object centric) for normal images </a:t>
            </a:r>
            <a:endParaRPr lang="en-US" sz="1600" dirty="0">
              <a:solidFill>
                <a:srgbClr val="3C1659"/>
              </a:solidFill>
              <a:ea typeface="Avenir Book" charset="0"/>
              <a:cs typeface="Avenir Book" charset="0"/>
            </a:endParaRPr>
          </a:p>
        </p:txBody>
      </p:sp>
      <p:sp>
        <p:nvSpPr>
          <p:cNvPr id="14" name="Slide Number Placeholder 13"/>
          <p:cNvSpPr>
            <a:spLocks noGrp="1"/>
          </p:cNvSpPr>
          <p:nvPr>
            <p:ph type="sldNum" sz="quarter" idx="12"/>
          </p:nvPr>
        </p:nvSpPr>
        <p:spPr/>
        <p:txBody>
          <a:bodyPr/>
          <a:lstStyle/>
          <a:p>
            <a:fld id="{0A79A3A1-7B42-CD4C-B216-A98242FD0A3D}" type="slidenum">
              <a:rPr lang="en-US" smtClean="0"/>
              <a:t>59</a:t>
            </a:fld>
            <a:endParaRPr lang="en-US"/>
          </a:p>
        </p:txBody>
      </p:sp>
      <p:sp>
        <p:nvSpPr>
          <p:cNvPr id="15" name="TextBox 14"/>
          <p:cNvSpPr txBox="1"/>
          <p:nvPr/>
        </p:nvSpPr>
        <p:spPr>
          <a:xfrm>
            <a:off x="78672" y="1726673"/>
            <a:ext cx="3849029" cy="3139321"/>
          </a:xfrm>
          <a:prstGeom prst="rect">
            <a:avLst/>
          </a:prstGeom>
          <a:noFill/>
        </p:spPr>
        <p:txBody>
          <a:bodyPr wrap="square" rtlCol="0">
            <a:spAutoFit/>
          </a:bodyPr>
          <a:lstStyle/>
          <a:p>
            <a:pPr marL="285750" indent="-285750">
              <a:buFont typeface="Arial" charset="0"/>
              <a:buChar char="•"/>
            </a:pPr>
            <a:r>
              <a:rPr lang="en-US" dirty="0" smtClean="0"/>
              <a:t>Raw surprise score are not comparable, and cannot be used to judge abnormality of an image.</a:t>
            </a:r>
          </a:p>
          <a:p>
            <a:pPr marL="285750" indent="-285750">
              <a:buFont typeface="Arial" charset="0"/>
              <a:buChar char="•"/>
            </a:pPr>
            <a:endParaRPr lang="en-US" dirty="0" smtClean="0"/>
          </a:p>
          <a:p>
            <a:pPr marL="285750" indent="-285750">
              <a:buFont typeface="Arial" charset="0"/>
              <a:buChar char="•"/>
            </a:pPr>
            <a:r>
              <a:rPr lang="en-US" dirty="0" smtClean="0"/>
              <a:t>However, raw surprise scores follow exponential distributions when we plot the histogram of values for normal images. </a:t>
            </a:r>
          </a:p>
          <a:p>
            <a:pPr marL="285750" indent="-285750">
              <a:buFont typeface="Arial" charset="0"/>
              <a:buChar char="•"/>
            </a:pPr>
            <a:endParaRPr lang="en-US" dirty="0" smtClean="0"/>
          </a:p>
          <a:p>
            <a:pPr marL="285750" indent="-285750">
              <a:buFont typeface="Arial" charset="0"/>
              <a:buChar char="•"/>
            </a:pPr>
            <a:endParaRPr lang="en-US" dirty="0"/>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7157536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400" y="2279286"/>
            <a:ext cx="5532120" cy="3977640"/>
          </a:xfrm>
          <a:prstGeom prst="rect">
            <a:avLst/>
          </a:prstGeom>
        </p:spPr>
      </p:pic>
      <p:sp>
        <p:nvSpPr>
          <p:cNvPr id="6" name="TextBox 5"/>
          <p:cNvSpPr txBox="1"/>
          <p:nvPr/>
        </p:nvSpPr>
        <p:spPr>
          <a:xfrm>
            <a:off x="893627" y="689916"/>
            <a:ext cx="7493926" cy="369332"/>
          </a:xfrm>
          <a:prstGeom prst="rect">
            <a:avLst/>
          </a:prstGeom>
          <a:noFill/>
        </p:spPr>
        <p:txBody>
          <a:bodyPr wrap="square" rtlCol="0">
            <a:spAutoFit/>
          </a:bodyPr>
          <a:lstStyle/>
          <a:p>
            <a:pPr algn="ctr"/>
            <a:endParaRPr lang="en-US" dirty="0"/>
          </a:p>
        </p:txBody>
      </p:sp>
      <p:sp>
        <p:nvSpPr>
          <p:cNvPr id="7" name="TextBox 6"/>
          <p:cNvSpPr txBox="1"/>
          <p:nvPr/>
        </p:nvSpPr>
        <p:spPr>
          <a:xfrm>
            <a:off x="391942" y="6460122"/>
            <a:ext cx="184666" cy="369332"/>
          </a:xfrm>
          <a:prstGeom prst="rect">
            <a:avLst/>
          </a:prstGeom>
          <a:noFill/>
        </p:spPr>
        <p:txBody>
          <a:bodyPr wrap="none" rtlCol="0">
            <a:spAutoFit/>
          </a:bodyPr>
          <a:lstStyle/>
          <a:p>
            <a:pPr algn="ctr"/>
            <a:endParaRPr lang="en-US" dirty="0"/>
          </a:p>
        </p:txBody>
      </p:sp>
      <p:sp>
        <p:nvSpPr>
          <p:cNvPr id="12" name="TextBox 11"/>
          <p:cNvSpPr txBox="1"/>
          <p:nvPr/>
        </p:nvSpPr>
        <p:spPr>
          <a:xfrm>
            <a:off x="391942" y="582194"/>
            <a:ext cx="8324843" cy="954107"/>
          </a:xfrm>
          <a:prstGeom prst="rect">
            <a:avLst/>
          </a:prstGeom>
          <a:noFill/>
        </p:spPr>
        <p:txBody>
          <a:bodyPr wrap="square" rtlCol="0">
            <a:spAutoFit/>
          </a:bodyPr>
          <a:lstStyle/>
          <a:p>
            <a:pPr algn="ctr"/>
            <a:r>
              <a:rPr lang="en-US" sz="2800" dirty="0" smtClean="0">
                <a:latin typeface="Avenir Book"/>
                <a:cs typeface="Avenir Book"/>
              </a:rPr>
              <a:t>It looks weird!!</a:t>
            </a:r>
          </a:p>
          <a:p>
            <a:pPr algn="ctr"/>
            <a:endParaRPr lang="en-US" sz="2800" dirty="0">
              <a:latin typeface="Avenir Book"/>
              <a:cs typeface="Avenir Book"/>
            </a:endParaRPr>
          </a:p>
        </p:txBody>
      </p:sp>
      <p:sp>
        <p:nvSpPr>
          <p:cNvPr id="9" name="Slide Number Placeholder 8"/>
          <p:cNvSpPr>
            <a:spLocks noGrp="1"/>
          </p:cNvSpPr>
          <p:nvPr>
            <p:ph type="sldNum" sz="quarter" idx="12"/>
          </p:nvPr>
        </p:nvSpPr>
        <p:spPr/>
        <p:txBody>
          <a:bodyPr/>
          <a:lstStyle/>
          <a:p>
            <a:fld id="{0A79A3A1-7B42-CD4C-B216-A98242FD0A3D}" type="slidenum">
              <a:rPr lang="en-US" smtClean="0"/>
              <a:t>6</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8070963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4428" y="2449266"/>
            <a:ext cx="3806455" cy="2862322"/>
          </a:xfrm>
          <a:prstGeom prst="rect">
            <a:avLst/>
          </a:prstGeom>
          <a:noFill/>
        </p:spPr>
        <p:txBody>
          <a:bodyPr wrap="square" rtlCol="0">
            <a:spAutoFit/>
          </a:bodyPr>
          <a:lstStyle/>
          <a:p>
            <a:pPr marL="285750" indent="-285750">
              <a:buFont typeface="Arial" charset="0"/>
              <a:buChar char="•"/>
            </a:pPr>
            <a:r>
              <a:rPr lang="en-US" dirty="0" smtClean="0"/>
              <a:t>                             are Inverse Gaussian CDF for </a:t>
            </a:r>
            <a:r>
              <a:rPr lang="en-US" dirty="0"/>
              <a:t>O</a:t>
            </a:r>
            <a:r>
              <a:rPr lang="en-US" dirty="0" smtClean="0"/>
              <a:t>bject, Scene, and context surprise.</a:t>
            </a:r>
          </a:p>
          <a:p>
            <a:pPr marL="285750" indent="-285750">
              <a:buFont typeface="Arial" charset="0"/>
              <a:buChar char="•"/>
            </a:pPr>
            <a:endParaRPr lang="en-US" dirty="0"/>
          </a:p>
          <a:p>
            <a:pPr marL="285750" indent="-285750">
              <a:buFont typeface="Arial" charset="0"/>
              <a:buChar char="•"/>
            </a:pPr>
            <a:r>
              <a:rPr lang="en-US" dirty="0" smtClean="0"/>
              <a:t>Taking the maximum among the complimentary probability values for these reasons, indicates the most influential reason behind the </a:t>
            </a:r>
            <a:r>
              <a:rPr lang="en-US" dirty="0" err="1" smtClean="0"/>
              <a:t>atypicality</a:t>
            </a:r>
            <a:r>
              <a:rPr lang="en-US" dirty="0" smtClean="0"/>
              <a:t> of the image. </a:t>
            </a:r>
            <a:endParaRPr lang="en-US" dirty="0"/>
          </a:p>
        </p:txBody>
      </p:sp>
      <p:sp>
        <p:nvSpPr>
          <p:cNvPr id="2" name="Title 1"/>
          <p:cNvSpPr>
            <a:spLocks noGrp="1"/>
          </p:cNvSpPr>
          <p:nvPr>
            <p:ph type="title"/>
          </p:nvPr>
        </p:nvSpPr>
        <p:spPr>
          <a:xfrm>
            <a:off x="449954" y="0"/>
            <a:ext cx="8229600" cy="1143000"/>
          </a:xfrm>
        </p:spPr>
        <p:txBody>
          <a:bodyPr/>
          <a:lstStyle/>
          <a:p>
            <a:r>
              <a:rPr lang="en-US" dirty="0" smtClean="0">
                <a:cs typeface="Avenir Book"/>
              </a:rPr>
              <a:t>Abnormality Scores</a:t>
            </a:r>
            <a:endParaRPr lang="en-US" dirty="0">
              <a:cs typeface="Avenir Book"/>
            </a:endParaRPr>
          </a:p>
        </p:txBody>
      </p:sp>
      <p:pic>
        <p:nvPicPr>
          <p:cNvPr id="6" name="Picture 5" descr="dist_fit_scene_centric-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2425" y="2463178"/>
            <a:ext cx="5161550" cy="3481757"/>
          </a:xfrm>
          <a:prstGeom prst="rect">
            <a:avLst/>
          </a:prstGeom>
        </p:spPr>
      </p:pic>
      <p:pic>
        <p:nvPicPr>
          <p:cNvPr id="9" name="Picture 8"/>
          <p:cNvPicPr>
            <a:picLocks noChangeAspect="1"/>
          </p:cNvPicPr>
          <p:nvPr/>
        </p:nvPicPr>
        <p:blipFill>
          <a:blip r:embed="rId4"/>
          <a:stretch>
            <a:fillRect/>
          </a:stretch>
        </p:blipFill>
        <p:spPr>
          <a:xfrm>
            <a:off x="786241" y="1296912"/>
            <a:ext cx="7557025" cy="655968"/>
          </a:xfrm>
          <a:prstGeom prst="rect">
            <a:avLst/>
          </a:prstGeom>
        </p:spPr>
      </p:pic>
      <p:sp>
        <p:nvSpPr>
          <p:cNvPr id="3" name="TextBox 2"/>
          <p:cNvSpPr txBox="1"/>
          <p:nvPr/>
        </p:nvSpPr>
        <p:spPr>
          <a:xfrm>
            <a:off x="3880884" y="5944935"/>
            <a:ext cx="5469486" cy="338554"/>
          </a:xfrm>
          <a:prstGeom prst="rect">
            <a:avLst/>
          </a:prstGeom>
          <a:noFill/>
        </p:spPr>
        <p:txBody>
          <a:bodyPr wrap="square" rtlCol="0">
            <a:spAutoFit/>
          </a:bodyPr>
          <a:lstStyle/>
          <a:p>
            <a:pPr algn="ctr"/>
            <a:r>
              <a:rPr lang="en-US" sz="1600" dirty="0" smtClean="0">
                <a:solidFill>
                  <a:srgbClr val="3C1659"/>
                </a:solidFill>
                <a:ea typeface="Avenir Book" charset="0"/>
                <a:cs typeface="Avenir Book" charset="0"/>
              </a:rPr>
              <a:t>Surprise scores(scene centric) for normal images </a:t>
            </a:r>
            <a:endParaRPr lang="en-US" sz="1600" dirty="0">
              <a:solidFill>
                <a:srgbClr val="3C1659"/>
              </a:solidFill>
              <a:ea typeface="Avenir Book" charset="0"/>
              <a:cs typeface="Avenir Book" charset="0"/>
            </a:endParaRPr>
          </a:p>
        </p:txBody>
      </p:sp>
      <p:sp>
        <p:nvSpPr>
          <p:cNvPr id="11" name="Oval 10"/>
          <p:cNvSpPr/>
          <p:nvPr/>
        </p:nvSpPr>
        <p:spPr>
          <a:xfrm>
            <a:off x="6146800" y="1460500"/>
            <a:ext cx="406400" cy="400274"/>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057982" y="1447800"/>
            <a:ext cx="406400" cy="400274"/>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956464" y="1459970"/>
            <a:ext cx="406400" cy="400274"/>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0A79A3A1-7B42-CD4C-B216-A98242FD0A3D}" type="slidenum">
              <a:rPr lang="en-US" smtClean="0"/>
              <a:t>60</a:t>
            </a:fld>
            <a:endParaRPr lang="en-US"/>
          </a:p>
        </p:txBody>
      </p:sp>
      <p:pic>
        <p:nvPicPr>
          <p:cNvPr id="5" name="Picture 4"/>
          <p:cNvPicPr>
            <a:picLocks noChangeAspect="1"/>
          </p:cNvPicPr>
          <p:nvPr/>
        </p:nvPicPr>
        <p:blipFill>
          <a:blip r:embed="rId5"/>
          <a:stretch>
            <a:fillRect/>
          </a:stretch>
        </p:blipFill>
        <p:spPr>
          <a:xfrm>
            <a:off x="334473" y="2517238"/>
            <a:ext cx="1878427" cy="299461"/>
          </a:xfrm>
          <a:prstGeom prst="rect">
            <a:avLst/>
          </a:prstGeom>
        </p:spPr>
      </p:pic>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4313582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44475"/>
            <a:ext cx="8078788" cy="1339850"/>
          </a:xfrm>
        </p:spPr>
        <p:txBody>
          <a:bodyPr rtlCol="0">
            <a:normAutofit/>
          </a:bodyPr>
          <a:lstStyle/>
          <a:p>
            <a:pPr eaLnBrk="1" fontAlgn="auto" hangingPunct="1">
              <a:spcAft>
                <a:spcPts val="0"/>
              </a:spcAft>
              <a:defRPr/>
            </a:pPr>
            <a:r>
              <a:rPr lang="en-US" dirty="0" smtClean="0">
                <a:solidFill>
                  <a:schemeClr val="tx1">
                    <a:lumMod val="75000"/>
                    <a:lumOff val="25000"/>
                  </a:schemeClr>
                </a:solidFill>
                <a:ea typeface="+mj-ea"/>
                <a:cs typeface="Avenir Book"/>
              </a:rPr>
              <a:t>Dataset</a:t>
            </a:r>
            <a:endParaRPr lang="en-US" dirty="0">
              <a:solidFill>
                <a:schemeClr val="tx1">
                  <a:lumMod val="75000"/>
                  <a:lumOff val="25000"/>
                </a:schemeClr>
              </a:solidFill>
              <a:ea typeface="+mj-ea"/>
              <a:cs typeface="Avenir Book"/>
            </a:endParaRPr>
          </a:p>
        </p:txBody>
      </p:sp>
      <p:sp>
        <p:nvSpPr>
          <p:cNvPr id="69634" name="Content Placeholder 2"/>
          <p:cNvSpPr>
            <a:spLocks noGrp="1"/>
          </p:cNvSpPr>
          <p:nvPr>
            <p:ph idx="1"/>
          </p:nvPr>
        </p:nvSpPr>
        <p:spPr>
          <a:xfrm>
            <a:off x="0" y="1808162"/>
            <a:ext cx="9144000" cy="3652838"/>
          </a:xfrm>
        </p:spPr>
        <p:txBody>
          <a:bodyPr>
            <a:normAutofit/>
          </a:bodyPr>
          <a:lstStyle/>
          <a:p>
            <a:pPr eaLnBrk="1" hangingPunct="1"/>
            <a:r>
              <a:rPr lang="en-US" dirty="0" smtClean="0">
                <a:cs typeface="Avenir Book"/>
              </a:rPr>
              <a:t>Abnormal images:</a:t>
            </a:r>
          </a:p>
          <a:p>
            <a:pPr marL="808038" lvl="1" indent="-457200" eaLnBrk="1" hangingPunct="1">
              <a:buFont typeface="Calisto MT" charset="0"/>
              <a:buAutoNum type="arabicPeriod"/>
            </a:pPr>
            <a:r>
              <a:rPr lang="en-US" dirty="0" smtClean="0">
                <a:cs typeface="Avenir Book"/>
              </a:rPr>
              <a:t>Continues abnormality score [0,1]</a:t>
            </a:r>
          </a:p>
          <a:p>
            <a:pPr marL="808038" lvl="1" indent="-457200" eaLnBrk="1" hangingPunct="1">
              <a:buFont typeface="Calisto MT" charset="0"/>
              <a:buAutoNum type="arabicPeriod"/>
            </a:pPr>
            <a:r>
              <a:rPr lang="en-US" dirty="0" smtClean="0">
                <a:cs typeface="Avenir Book"/>
              </a:rPr>
              <a:t>Main </a:t>
            </a:r>
            <a:r>
              <a:rPr lang="en-US" dirty="0">
                <a:cs typeface="Avenir Book"/>
              </a:rPr>
              <a:t>reason of abnormality [cluster index in </a:t>
            </a:r>
            <a:r>
              <a:rPr lang="en-US" dirty="0" smtClean="0">
                <a:cs typeface="Avenir Book"/>
              </a:rPr>
              <a:t>the inferred </a:t>
            </a:r>
            <a:r>
              <a:rPr lang="en-US" dirty="0" err="1" smtClean="0">
                <a:cs typeface="Avenir Book"/>
              </a:rPr>
              <a:t>dendrogram</a:t>
            </a:r>
            <a:r>
              <a:rPr lang="en-US" dirty="0">
                <a:cs typeface="Avenir Book"/>
              </a:rPr>
              <a:t>]</a:t>
            </a:r>
          </a:p>
          <a:p>
            <a:pPr marL="808038" lvl="1" indent="-457200" eaLnBrk="1" hangingPunct="1">
              <a:buFont typeface="Calisto MT" charset="0"/>
              <a:buAutoNum type="arabicPeriod"/>
            </a:pPr>
            <a:r>
              <a:rPr lang="en-US" dirty="0">
                <a:cs typeface="Avenir Book"/>
              </a:rPr>
              <a:t>Rating of fine-grained reasons of abnormality</a:t>
            </a:r>
            <a:r>
              <a:rPr lang="en-US" dirty="0" smtClean="0">
                <a:cs typeface="Avenir Book"/>
              </a:rPr>
              <a:t>.</a:t>
            </a:r>
          </a:p>
          <a:p>
            <a:pPr marL="407988" indent="-457200"/>
            <a:r>
              <a:rPr lang="en-US" dirty="0" smtClean="0">
                <a:cs typeface="Avenir Book"/>
              </a:rPr>
              <a:t>Normal images:</a:t>
            </a:r>
          </a:p>
          <a:p>
            <a:pPr marL="808038" lvl="1" indent="-457200">
              <a:buFont typeface="Calisto MT" charset="0"/>
              <a:buAutoNum type="arabicPeriod"/>
            </a:pPr>
            <a:r>
              <a:rPr lang="en-US" dirty="0" smtClean="0">
                <a:cs typeface="Avenir Book"/>
              </a:rPr>
              <a:t>Standard dataset for image categorization (PASCAL)</a:t>
            </a:r>
            <a:endParaRPr lang="en-US" dirty="0">
              <a:cs typeface="Avenir Book"/>
            </a:endParaRPr>
          </a:p>
        </p:txBody>
      </p:sp>
      <p:sp>
        <p:nvSpPr>
          <p:cNvPr id="3" name="TextBox 2"/>
          <p:cNvSpPr txBox="1"/>
          <p:nvPr/>
        </p:nvSpPr>
        <p:spPr>
          <a:xfrm>
            <a:off x="2882900" y="4940300"/>
            <a:ext cx="237566" cy="369332"/>
          </a:xfrm>
          <a:prstGeom prst="rect">
            <a:avLst/>
          </a:prstGeom>
          <a:noFill/>
        </p:spPr>
        <p:txBody>
          <a:bodyPr wrap="none" rtlCol="0">
            <a:spAutoFit/>
          </a:bodyPr>
          <a:lstStyle/>
          <a:p>
            <a:r>
              <a:rPr lang="en-US" dirty="0" smtClean="0"/>
              <a:t> </a:t>
            </a:r>
            <a:endParaRPr lang="en-US" dirty="0"/>
          </a:p>
        </p:txBody>
      </p:sp>
      <p:sp>
        <p:nvSpPr>
          <p:cNvPr id="7" name="Slide Number Placeholder 6"/>
          <p:cNvSpPr>
            <a:spLocks noGrp="1"/>
          </p:cNvSpPr>
          <p:nvPr>
            <p:ph type="sldNum" sz="quarter" idx="12"/>
          </p:nvPr>
        </p:nvSpPr>
        <p:spPr/>
        <p:txBody>
          <a:bodyPr/>
          <a:lstStyle/>
          <a:p>
            <a:fld id="{0A79A3A1-7B42-CD4C-B216-A98242FD0A3D}" type="slidenum">
              <a:rPr lang="en-US" smtClean="0"/>
              <a:t>61</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0094522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p:txBody>
          <a:bodyPr/>
          <a:lstStyle/>
          <a:p>
            <a:pPr algn="l" eaLnBrk="1" hangingPunct="1"/>
            <a:r>
              <a:rPr lang="en-US" dirty="0">
                <a:cs typeface="Avenir Book"/>
              </a:rPr>
              <a:t>Experimental Setting </a:t>
            </a:r>
          </a:p>
        </p:txBody>
      </p:sp>
      <p:sp>
        <p:nvSpPr>
          <p:cNvPr id="103426" name="Content Placeholder 2"/>
          <p:cNvSpPr>
            <a:spLocks noGrp="1"/>
          </p:cNvSpPr>
          <p:nvPr>
            <p:ph idx="1"/>
          </p:nvPr>
        </p:nvSpPr>
        <p:spPr/>
        <p:txBody>
          <a:bodyPr/>
          <a:lstStyle/>
          <a:p>
            <a:pPr eaLnBrk="1" hangingPunct="1"/>
            <a:r>
              <a:rPr lang="en-US" dirty="0">
                <a:cs typeface="Avenir Book"/>
              </a:rPr>
              <a:t>Object Representation:</a:t>
            </a:r>
          </a:p>
          <a:p>
            <a:pPr lvl="1" eaLnBrk="1" hangingPunct="1"/>
            <a:r>
              <a:rPr lang="en-US" dirty="0">
                <a:cs typeface="Avenir Book"/>
              </a:rPr>
              <a:t>64 Visual attributes. </a:t>
            </a:r>
          </a:p>
          <a:p>
            <a:pPr lvl="1" eaLnBrk="1" hangingPunct="1"/>
            <a:r>
              <a:rPr lang="en-US" dirty="0">
                <a:cs typeface="Avenir Book"/>
              </a:rPr>
              <a:t>Low-level features for categorization:</a:t>
            </a:r>
          </a:p>
          <a:p>
            <a:pPr lvl="2" eaLnBrk="1" hangingPunct="1"/>
            <a:r>
              <a:rPr lang="en-US" dirty="0">
                <a:cs typeface="Avenir Book"/>
              </a:rPr>
              <a:t>Kernel Descriptors [Bo et al, NIPS 2010]</a:t>
            </a:r>
          </a:p>
          <a:p>
            <a:pPr eaLnBrk="1" hangingPunct="1"/>
            <a:r>
              <a:rPr lang="en-US" dirty="0">
                <a:cs typeface="Avenir Book"/>
              </a:rPr>
              <a:t>Scene Representation:</a:t>
            </a:r>
          </a:p>
          <a:p>
            <a:pPr lvl="1" eaLnBrk="1" hangingPunct="1"/>
            <a:r>
              <a:rPr lang="en-US" dirty="0">
                <a:cs typeface="Avenir Book"/>
              </a:rPr>
              <a:t>102 Visual attributes </a:t>
            </a:r>
            <a:r>
              <a:rPr lang="en-US" sz="2400" dirty="0">
                <a:cs typeface="Avenir Book"/>
              </a:rPr>
              <a:t>[Patterson et al, CVPR 2012]</a:t>
            </a:r>
          </a:p>
          <a:p>
            <a:pPr lvl="1" eaLnBrk="1" hangingPunct="1"/>
            <a:r>
              <a:rPr lang="en-US" dirty="0">
                <a:cs typeface="Avenir Book"/>
              </a:rPr>
              <a:t>Scene categorization </a:t>
            </a:r>
            <a:r>
              <a:rPr lang="en-US" sz="2400" dirty="0">
                <a:cs typeface="Avenir Book"/>
              </a:rPr>
              <a:t>[</a:t>
            </a:r>
            <a:r>
              <a:rPr lang="en-US" sz="2400" dirty="0" err="1">
                <a:cs typeface="Avenir Book"/>
              </a:rPr>
              <a:t>Juneja</a:t>
            </a:r>
            <a:r>
              <a:rPr lang="en-US" sz="2400" dirty="0">
                <a:cs typeface="Avenir Book"/>
              </a:rPr>
              <a:t> et al, CVPR 2013]</a:t>
            </a:r>
            <a:endParaRPr lang="en-US" dirty="0">
              <a:cs typeface="Avenir Book"/>
            </a:endParaRPr>
          </a:p>
        </p:txBody>
      </p:sp>
      <p:sp>
        <p:nvSpPr>
          <p:cNvPr id="4" name="Slide Number Placeholder 3"/>
          <p:cNvSpPr>
            <a:spLocks noGrp="1"/>
          </p:cNvSpPr>
          <p:nvPr>
            <p:ph type="sldNum" sz="quarter" idx="12"/>
          </p:nvPr>
        </p:nvSpPr>
        <p:spPr/>
        <p:txBody>
          <a:bodyPr/>
          <a:lstStyle/>
          <a:p>
            <a:fld id="{0A79A3A1-7B42-CD4C-B216-A98242FD0A3D}" type="slidenum">
              <a:rPr lang="en-US" smtClean="0"/>
              <a:t>62</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7025002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extBox 7"/>
          <p:cNvSpPr txBox="1">
            <a:spLocks noChangeArrowheads="1"/>
          </p:cNvSpPr>
          <p:nvPr/>
        </p:nvSpPr>
        <p:spPr bwMode="auto">
          <a:xfrm>
            <a:off x="3036601" y="777136"/>
            <a:ext cx="281679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algn="ctr" eaLnBrk="1" hangingPunct="1"/>
            <a:r>
              <a:rPr lang="en-US" sz="1800" b="1" dirty="0">
                <a:latin typeface="+mn-lt"/>
                <a:cs typeface="Avenir Book" charset="0"/>
              </a:rPr>
              <a:t>Normal images : Blue</a:t>
            </a:r>
          </a:p>
          <a:p>
            <a:pPr algn="ctr" eaLnBrk="1" hangingPunct="1"/>
            <a:r>
              <a:rPr lang="en-US" sz="1800" b="1" dirty="0">
                <a:latin typeface="+mn-lt"/>
                <a:cs typeface="Avenir Book" charset="0"/>
              </a:rPr>
              <a:t>Abnormal Images : Red</a:t>
            </a:r>
          </a:p>
        </p:txBody>
      </p:sp>
      <p:pic>
        <p:nvPicPr>
          <p:cNvPr id="106501" name="Picture 2" descr="surprise_score_hist_sideBYsid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918549"/>
            <a:ext cx="7446962" cy="324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6502" name="TextBox 5"/>
          <p:cNvSpPr txBox="1">
            <a:spLocks noChangeArrowheads="1"/>
          </p:cNvSpPr>
          <p:nvPr/>
        </p:nvSpPr>
        <p:spPr bwMode="auto">
          <a:xfrm>
            <a:off x="1947863" y="1559774"/>
            <a:ext cx="17524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r>
              <a:rPr lang="en-US" sz="1800" dirty="0">
                <a:latin typeface="+mn-lt"/>
                <a:cs typeface="Avenir Book" charset="0"/>
              </a:rPr>
              <a:t>Scene-centric</a:t>
            </a:r>
          </a:p>
        </p:txBody>
      </p:sp>
      <p:sp>
        <p:nvSpPr>
          <p:cNvPr id="106503" name="TextBox 9"/>
          <p:cNvSpPr txBox="1">
            <a:spLocks noChangeArrowheads="1"/>
          </p:cNvSpPr>
          <p:nvPr/>
        </p:nvSpPr>
        <p:spPr bwMode="auto">
          <a:xfrm>
            <a:off x="5635625" y="1548661"/>
            <a:ext cx="18277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r>
              <a:rPr lang="en-US" sz="1800" dirty="0">
                <a:latin typeface="+mn-lt"/>
                <a:cs typeface="Avenir Book" charset="0"/>
              </a:rPr>
              <a:t>Object-centric</a:t>
            </a:r>
          </a:p>
        </p:txBody>
      </p:sp>
      <p:sp>
        <p:nvSpPr>
          <p:cNvPr id="4" name="Slide Number Placeholder 3"/>
          <p:cNvSpPr>
            <a:spLocks noGrp="1"/>
          </p:cNvSpPr>
          <p:nvPr>
            <p:ph type="sldNum" sz="quarter" idx="12"/>
          </p:nvPr>
        </p:nvSpPr>
        <p:spPr>
          <a:xfrm>
            <a:off x="6489847" y="6281922"/>
            <a:ext cx="2057400" cy="365125"/>
          </a:xfrm>
        </p:spPr>
        <p:txBody>
          <a:bodyPr/>
          <a:lstStyle/>
          <a:p>
            <a:fld id="{0A79A3A1-7B42-CD4C-B216-A98242FD0A3D}" type="slidenum">
              <a:rPr lang="en-US" smtClean="0"/>
              <a:t>63</a:t>
            </a:fld>
            <a:endParaRPr lang="en-US" dirty="0"/>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8492025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 y="244475"/>
            <a:ext cx="9115425" cy="1339850"/>
          </a:xfrm>
        </p:spPr>
        <p:txBody>
          <a:bodyPr rtlCol="0">
            <a:normAutofit/>
          </a:bodyPr>
          <a:lstStyle/>
          <a:p>
            <a:pPr eaLnBrk="1" fontAlgn="auto" hangingPunct="1">
              <a:spcAft>
                <a:spcPts val="0"/>
              </a:spcAft>
              <a:defRPr/>
            </a:pPr>
            <a:r>
              <a:rPr lang="en-US" sz="4000" dirty="0" smtClean="0">
                <a:solidFill>
                  <a:schemeClr val="tx1">
                    <a:lumMod val="75000"/>
                    <a:lumOff val="25000"/>
                  </a:schemeClr>
                </a:solidFill>
                <a:ea typeface="+mj-ea"/>
                <a:cs typeface="Avenir Book"/>
              </a:rPr>
              <a:t>Abnormality Detection – Prior Art</a:t>
            </a:r>
            <a:endParaRPr lang="en-US" sz="4000" dirty="0">
              <a:solidFill>
                <a:schemeClr val="tx1">
                  <a:lumMod val="75000"/>
                  <a:lumOff val="25000"/>
                </a:schemeClr>
              </a:solidFill>
              <a:ea typeface="+mj-ea"/>
              <a:cs typeface="Avenir Book"/>
            </a:endParaRPr>
          </a:p>
        </p:txBody>
      </p:sp>
      <p:pic>
        <p:nvPicPr>
          <p:cNvPr id="3" name="Picture 2"/>
          <p:cNvPicPr>
            <a:picLocks noChangeAspect="1"/>
          </p:cNvPicPr>
          <p:nvPr/>
        </p:nvPicPr>
        <p:blipFill rotWithShape="1">
          <a:blip r:embed="rId2"/>
          <a:srcRect t="3" b="56809"/>
          <a:stretch/>
        </p:blipFill>
        <p:spPr>
          <a:xfrm>
            <a:off x="0" y="1584325"/>
            <a:ext cx="9144000" cy="1737360"/>
          </a:xfrm>
          <a:prstGeom prst="rect">
            <a:avLst/>
          </a:prstGeom>
        </p:spPr>
      </p:pic>
      <p:sp>
        <p:nvSpPr>
          <p:cNvPr id="4" name="Rectangle 3"/>
          <p:cNvSpPr/>
          <p:nvPr/>
        </p:nvSpPr>
        <p:spPr>
          <a:xfrm>
            <a:off x="133350" y="2222500"/>
            <a:ext cx="8877300" cy="1104900"/>
          </a:xfrm>
          <a:prstGeom prst="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0A79A3A1-7B42-CD4C-B216-A98242FD0A3D}" type="slidenum">
              <a:rPr lang="en-US" smtClean="0"/>
              <a:t>64</a:t>
            </a:fld>
            <a:endParaRPr lang="en-US"/>
          </a:p>
        </p:txBody>
      </p:sp>
      <p:sp>
        <p:nvSpPr>
          <p:cNvPr id="5" name="TextBox 4"/>
          <p:cNvSpPr txBox="1"/>
          <p:nvPr/>
        </p:nvSpPr>
        <p:spPr>
          <a:xfrm>
            <a:off x="457161" y="3668232"/>
            <a:ext cx="8357229" cy="2031325"/>
          </a:xfrm>
          <a:prstGeom prst="rect">
            <a:avLst/>
          </a:prstGeom>
          <a:noFill/>
        </p:spPr>
        <p:txBody>
          <a:bodyPr wrap="square" rtlCol="0">
            <a:spAutoFit/>
          </a:bodyPr>
          <a:lstStyle/>
          <a:p>
            <a:pPr marL="285750" indent="-285750">
              <a:buFont typeface="Arial" charset="0"/>
              <a:buChar char="•"/>
            </a:pPr>
            <a:r>
              <a:rPr lang="en-US" dirty="0" smtClean="0"/>
              <a:t>Prior art in object-centric abnormality detection suffer from poor object classifiers (attribute-based). Our model also benefits from a richer set of visual features used for learning attribute classifiers. </a:t>
            </a:r>
          </a:p>
          <a:p>
            <a:pPr marL="285750" indent="-285750">
              <a:buFont typeface="Arial" charset="0"/>
              <a:buChar char="•"/>
            </a:pPr>
            <a:endParaRPr lang="en-US" dirty="0"/>
          </a:p>
          <a:p>
            <a:pPr marL="285750" indent="-285750">
              <a:buFont typeface="Arial" charset="0"/>
              <a:buChar char="•"/>
            </a:pPr>
            <a:r>
              <a:rPr lang="en-US" dirty="0" smtClean="0"/>
              <a:t>Similar to our work, Park et al. built their models only based on normal images. However, our reasoning based on information theoretic terms outperforms their CRF-based model of supporting context and objects. </a:t>
            </a:r>
            <a:endParaRPr lang="en-US" dirty="0"/>
          </a:p>
        </p:txBody>
      </p:sp>
      <p:sp>
        <p:nvSpPr>
          <p:cNvPr id="6" name="Footer Placeholder 5"/>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3580278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 y="244475"/>
            <a:ext cx="9115425" cy="1339850"/>
          </a:xfrm>
        </p:spPr>
        <p:txBody>
          <a:bodyPr rtlCol="0">
            <a:normAutofit/>
          </a:bodyPr>
          <a:lstStyle/>
          <a:p>
            <a:pPr eaLnBrk="1" fontAlgn="auto" hangingPunct="1">
              <a:spcAft>
                <a:spcPts val="0"/>
              </a:spcAft>
              <a:defRPr/>
            </a:pPr>
            <a:r>
              <a:rPr lang="en-US" sz="4000" dirty="0" smtClean="0">
                <a:solidFill>
                  <a:schemeClr val="tx1">
                    <a:lumMod val="75000"/>
                    <a:lumOff val="25000"/>
                  </a:schemeClr>
                </a:solidFill>
                <a:ea typeface="+mj-ea"/>
                <a:cs typeface="Avenir Book"/>
              </a:rPr>
              <a:t>Abnormality Detection - Baselines</a:t>
            </a:r>
            <a:endParaRPr lang="en-US" sz="4000" dirty="0">
              <a:solidFill>
                <a:schemeClr val="tx1">
                  <a:lumMod val="75000"/>
                  <a:lumOff val="25000"/>
                </a:schemeClr>
              </a:solidFill>
              <a:ea typeface="+mj-ea"/>
              <a:cs typeface="Avenir Book"/>
            </a:endParaRPr>
          </a:p>
        </p:txBody>
      </p:sp>
      <p:pic>
        <p:nvPicPr>
          <p:cNvPr id="3" name="Picture 2"/>
          <p:cNvPicPr>
            <a:picLocks noChangeAspect="1"/>
          </p:cNvPicPr>
          <p:nvPr/>
        </p:nvPicPr>
        <p:blipFill rotWithShape="1">
          <a:blip r:embed="rId2"/>
          <a:srcRect t="42448" b="722"/>
          <a:stretch/>
        </p:blipFill>
        <p:spPr>
          <a:xfrm>
            <a:off x="21266" y="1995797"/>
            <a:ext cx="9144000" cy="2286000"/>
          </a:xfrm>
          <a:prstGeom prst="rect">
            <a:avLst/>
          </a:prstGeom>
        </p:spPr>
      </p:pic>
      <p:sp>
        <p:nvSpPr>
          <p:cNvPr id="4" name="Rectangle 3"/>
          <p:cNvSpPr/>
          <p:nvPr/>
        </p:nvSpPr>
        <p:spPr>
          <a:xfrm>
            <a:off x="186366" y="2044057"/>
            <a:ext cx="8877300" cy="1104900"/>
          </a:xfrm>
          <a:prstGeom prst="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86366" y="3898254"/>
            <a:ext cx="8877300" cy="368297"/>
          </a:xfrm>
          <a:prstGeom prst="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0A79A3A1-7B42-CD4C-B216-A98242FD0A3D}" type="slidenum">
              <a:rPr lang="en-US" smtClean="0"/>
              <a:t>65</a:t>
            </a:fld>
            <a:endParaRPr lang="en-US"/>
          </a:p>
        </p:txBody>
      </p:sp>
      <p:pic>
        <p:nvPicPr>
          <p:cNvPr id="10" name="Picture 9"/>
          <p:cNvPicPr>
            <a:picLocks noChangeAspect="1"/>
          </p:cNvPicPr>
          <p:nvPr/>
        </p:nvPicPr>
        <p:blipFill rotWithShape="1">
          <a:blip r:embed="rId2"/>
          <a:srcRect t="4" b="84085"/>
          <a:stretch/>
        </p:blipFill>
        <p:spPr>
          <a:xfrm>
            <a:off x="24812" y="1355717"/>
            <a:ext cx="9144000" cy="640080"/>
          </a:xfrm>
          <a:prstGeom prst="rect">
            <a:avLst/>
          </a:prstGeom>
        </p:spPr>
      </p:pic>
      <p:sp>
        <p:nvSpPr>
          <p:cNvPr id="11" name="TextBox 10"/>
          <p:cNvSpPr txBox="1"/>
          <p:nvPr/>
        </p:nvSpPr>
        <p:spPr>
          <a:xfrm>
            <a:off x="446401" y="4462425"/>
            <a:ext cx="8357229" cy="2031325"/>
          </a:xfrm>
          <a:prstGeom prst="rect">
            <a:avLst/>
          </a:prstGeom>
          <a:noFill/>
        </p:spPr>
        <p:txBody>
          <a:bodyPr wrap="square" rtlCol="0">
            <a:spAutoFit/>
          </a:bodyPr>
          <a:lstStyle/>
          <a:p>
            <a:pPr marL="285750" indent="-285750">
              <a:buFont typeface="Arial" charset="0"/>
              <a:buChar char="•"/>
            </a:pPr>
            <a:r>
              <a:rPr lang="en-US" dirty="0" smtClean="0"/>
              <a:t>Our model is learned using only normal images, but outperforms two-way classifiers. Either trained via attributes or vanilla deep features. </a:t>
            </a:r>
          </a:p>
          <a:p>
            <a:pPr marL="285750" indent="-285750">
              <a:buFont typeface="Arial" charset="0"/>
              <a:buChar char="•"/>
            </a:pPr>
            <a:endParaRPr lang="en-US" dirty="0"/>
          </a:p>
          <a:p>
            <a:pPr marL="285750" indent="-285750">
              <a:buFont typeface="Arial" charset="0"/>
              <a:buChar char="•"/>
            </a:pPr>
            <a:r>
              <a:rPr lang="en-US" dirty="0" smtClean="0"/>
              <a:t>We relate this to the complexity of visual world, which makes it hard to find support vectors. Also, training SVM classifiers suffer from imbalanced data very much.  </a:t>
            </a:r>
          </a:p>
          <a:p>
            <a:pPr marL="285750" indent="-285750">
              <a:buFont typeface="Arial" charset="0"/>
              <a:buChar char="•"/>
            </a:pPr>
            <a:endParaRPr lang="en-US" dirty="0"/>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2014144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 y="-30325"/>
            <a:ext cx="9115425" cy="1339850"/>
          </a:xfrm>
        </p:spPr>
        <p:txBody>
          <a:bodyPr rtlCol="0">
            <a:normAutofit/>
          </a:bodyPr>
          <a:lstStyle/>
          <a:p>
            <a:pPr eaLnBrk="1" fontAlgn="auto" hangingPunct="1">
              <a:spcAft>
                <a:spcPts val="0"/>
              </a:spcAft>
              <a:defRPr/>
            </a:pPr>
            <a:r>
              <a:rPr lang="en-US" sz="3900" dirty="0" smtClean="0">
                <a:solidFill>
                  <a:schemeClr val="tx1">
                    <a:lumMod val="75000"/>
                    <a:lumOff val="25000"/>
                  </a:schemeClr>
                </a:solidFill>
                <a:ea typeface="+mj-ea"/>
                <a:cs typeface="Avenir Book"/>
              </a:rPr>
              <a:t>Abnormality Detection–Ablation Exp.</a:t>
            </a:r>
            <a:endParaRPr lang="en-US" sz="3900" dirty="0">
              <a:solidFill>
                <a:schemeClr val="tx1">
                  <a:lumMod val="75000"/>
                  <a:lumOff val="25000"/>
                </a:schemeClr>
              </a:solidFill>
              <a:ea typeface="+mj-ea"/>
              <a:cs typeface="Avenir Book"/>
            </a:endParaRPr>
          </a:p>
        </p:txBody>
      </p:sp>
      <p:pic>
        <p:nvPicPr>
          <p:cNvPr id="3" name="Picture 2"/>
          <p:cNvPicPr>
            <a:picLocks noChangeAspect="1"/>
          </p:cNvPicPr>
          <p:nvPr/>
        </p:nvPicPr>
        <p:blipFill rotWithShape="1">
          <a:blip r:embed="rId2"/>
          <a:srcRect t="71995" b="727"/>
          <a:stretch/>
        </p:blipFill>
        <p:spPr>
          <a:xfrm>
            <a:off x="21266" y="2041989"/>
            <a:ext cx="9144000" cy="1097280"/>
          </a:xfrm>
          <a:prstGeom prst="rect">
            <a:avLst/>
          </a:prstGeom>
        </p:spPr>
      </p:pic>
      <p:sp>
        <p:nvSpPr>
          <p:cNvPr id="6" name="Rectangle 5"/>
          <p:cNvSpPr/>
          <p:nvPr/>
        </p:nvSpPr>
        <p:spPr>
          <a:xfrm>
            <a:off x="186366" y="2006430"/>
            <a:ext cx="8877300" cy="1117594"/>
          </a:xfrm>
          <a:prstGeom prst="rect">
            <a:avLst/>
          </a:prstGeom>
          <a:noFill/>
          <a:ln w="317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0A79A3A1-7B42-CD4C-B216-A98242FD0A3D}" type="slidenum">
              <a:rPr lang="en-US" smtClean="0"/>
              <a:t>66</a:t>
            </a:fld>
            <a:endParaRPr lang="en-US"/>
          </a:p>
        </p:txBody>
      </p:sp>
      <p:pic>
        <p:nvPicPr>
          <p:cNvPr id="9" name="Picture 8"/>
          <p:cNvPicPr>
            <a:picLocks noChangeAspect="1"/>
          </p:cNvPicPr>
          <p:nvPr/>
        </p:nvPicPr>
        <p:blipFill rotWithShape="1">
          <a:blip r:embed="rId2"/>
          <a:srcRect t="4" b="84085"/>
          <a:stretch/>
        </p:blipFill>
        <p:spPr>
          <a:xfrm>
            <a:off x="24812" y="1355717"/>
            <a:ext cx="9144000" cy="640080"/>
          </a:xfrm>
          <a:prstGeom prst="rect">
            <a:avLst/>
          </a:prstGeom>
        </p:spPr>
      </p:pic>
      <p:sp>
        <p:nvSpPr>
          <p:cNvPr id="10" name="TextBox 9"/>
          <p:cNvSpPr txBox="1"/>
          <p:nvPr/>
        </p:nvSpPr>
        <p:spPr>
          <a:xfrm>
            <a:off x="414651" y="3301404"/>
            <a:ext cx="8357229" cy="2585323"/>
          </a:xfrm>
          <a:prstGeom prst="rect">
            <a:avLst/>
          </a:prstGeom>
          <a:noFill/>
        </p:spPr>
        <p:txBody>
          <a:bodyPr wrap="square" rtlCol="0">
            <a:spAutoFit/>
          </a:bodyPr>
          <a:lstStyle/>
          <a:p>
            <a:pPr marL="285750" indent="-285750">
              <a:buFont typeface="Arial" charset="0"/>
              <a:buChar char="•"/>
            </a:pPr>
            <a:r>
              <a:rPr lang="en-US" dirty="0" smtClean="0"/>
              <a:t>This ablation experiment shows the importance of each component of our final mode, where we held out one reason at a time. </a:t>
            </a:r>
          </a:p>
          <a:p>
            <a:pPr marL="285750" indent="-285750">
              <a:buFont typeface="Arial" charset="0"/>
              <a:buChar char="•"/>
            </a:pPr>
            <a:endParaRPr lang="en-US" dirty="0" smtClean="0"/>
          </a:p>
          <a:p>
            <a:pPr marL="285750" indent="-285750">
              <a:buFont typeface="Arial" charset="0"/>
              <a:buChar char="•"/>
            </a:pPr>
            <a:r>
              <a:rPr lang="en-US" dirty="0" smtClean="0"/>
              <a:t>Clearly, the object-centric is the most important component of our performance in abnormality recognition in images. </a:t>
            </a:r>
          </a:p>
          <a:p>
            <a:pPr marL="285750" indent="-285750">
              <a:buFont typeface="Arial" charset="0"/>
              <a:buChar char="•"/>
            </a:pPr>
            <a:endParaRPr lang="en-US" dirty="0"/>
          </a:p>
          <a:p>
            <a:pPr marL="285750" indent="-285750">
              <a:buFont typeface="Arial" charset="0"/>
              <a:buChar char="•"/>
            </a:pPr>
            <a:r>
              <a:rPr lang="en-US" dirty="0" smtClean="0"/>
              <a:t>We relate this to the the fact that majority of images in our dataset are atypical due to having abnormal object(s). </a:t>
            </a:r>
          </a:p>
          <a:p>
            <a:pPr marL="285750" indent="-285750">
              <a:buFont typeface="Arial" charset="0"/>
              <a:buChar char="•"/>
            </a:pPr>
            <a:endParaRPr lang="en-US" dirty="0"/>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5316977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A79A3A1-7B42-CD4C-B216-A98242FD0A3D}" type="slidenum">
              <a:rPr lang="en-US" smtClean="0"/>
              <a:t>67</a:t>
            </a:fld>
            <a:endParaRPr lang="en-US"/>
          </a:p>
        </p:txBody>
      </p:sp>
      <p:pic>
        <p:nvPicPr>
          <p:cNvPr id="7" name="Picture 6"/>
          <p:cNvPicPr>
            <a:picLocks noChangeAspect="1"/>
          </p:cNvPicPr>
          <p:nvPr/>
        </p:nvPicPr>
        <p:blipFill>
          <a:blip r:embed="rId2"/>
          <a:stretch>
            <a:fillRect/>
          </a:stretch>
        </p:blipFill>
        <p:spPr>
          <a:xfrm>
            <a:off x="628650" y="1141193"/>
            <a:ext cx="7845835" cy="4911135"/>
          </a:xfrm>
          <a:prstGeom prst="rect">
            <a:avLst/>
          </a:prstGeom>
        </p:spPr>
      </p:pic>
      <p:sp>
        <p:nvSpPr>
          <p:cNvPr id="8" name="Title 1"/>
          <p:cNvSpPr txBox="1">
            <a:spLocks/>
          </p:cNvSpPr>
          <p:nvPr/>
        </p:nvSpPr>
        <p:spPr>
          <a:xfrm>
            <a:off x="457200" y="-1807"/>
            <a:ext cx="8229600" cy="1143000"/>
          </a:xfrm>
          <a:prstGeom prst="rect">
            <a:avLst/>
          </a:prstGeom>
          <a:effectLst>
            <a:softEdge rad="635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ea typeface="Avenir Book" charset="0"/>
                <a:cs typeface="Avenir Book" charset="0"/>
              </a:rPr>
              <a:t>Abnormality Ranking </a:t>
            </a:r>
            <a:endParaRPr lang="en-US" dirty="0">
              <a:ea typeface="Avenir Book" charset="0"/>
              <a:cs typeface="Avenir Book" charset="0"/>
            </a:endParaRPr>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003014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Title 1"/>
          <p:cNvSpPr txBox="1">
            <a:spLocks/>
          </p:cNvSpPr>
          <p:nvPr/>
        </p:nvSpPr>
        <p:spPr bwMode="auto">
          <a:xfrm>
            <a:off x="128588" y="31825"/>
            <a:ext cx="8888412" cy="1339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algn="ctr" defTabSz="914400" eaLnBrk="1" hangingPunct="1"/>
            <a:r>
              <a:rPr lang="en-US" sz="4000" dirty="0" smtClean="0">
                <a:solidFill>
                  <a:srgbClr val="404040"/>
                </a:solidFill>
                <a:latin typeface="+mn-lt"/>
                <a:cs typeface="Avenir Book"/>
              </a:rPr>
              <a:t>Abnormality </a:t>
            </a:r>
            <a:r>
              <a:rPr lang="en-US" sz="4000" dirty="0">
                <a:solidFill>
                  <a:srgbClr val="404040"/>
                </a:solidFill>
                <a:latin typeface="+mn-lt"/>
                <a:cs typeface="Avenir Book"/>
              </a:rPr>
              <a:t>in Perspective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988" y="1109949"/>
            <a:ext cx="6870023" cy="5152516"/>
          </a:xfrm>
          <a:prstGeom prst="rect">
            <a:avLst/>
          </a:prstGeom>
        </p:spPr>
      </p:pic>
      <p:sp>
        <p:nvSpPr>
          <p:cNvPr id="6" name="Slide Number Placeholder 5"/>
          <p:cNvSpPr>
            <a:spLocks noGrp="1"/>
          </p:cNvSpPr>
          <p:nvPr>
            <p:ph type="sldNum" sz="quarter" idx="12"/>
          </p:nvPr>
        </p:nvSpPr>
        <p:spPr/>
        <p:txBody>
          <a:bodyPr/>
          <a:lstStyle/>
          <a:p>
            <a:fld id="{0A79A3A1-7B42-CD4C-B216-A98242FD0A3D}" type="slidenum">
              <a:rPr lang="en-US" smtClean="0"/>
              <a:t>68</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2253622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Computational Models:</a:t>
            </a:r>
            <a:endParaRPr lang="en-US" dirty="0"/>
          </a:p>
        </p:txBody>
      </p:sp>
      <p:sp>
        <p:nvSpPr>
          <p:cNvPr id="3" name="Content Placeholder 2"/>
          <p:cNvSpPr>
            <a:spLocks noGrp="1"/>
          </p:cNvSpPr>
          <p:nvPr>
            <p:ph idx="1"/>
          </p:nvPr>
        </p:nvSpPr>
        <p:spPr/>
        <p:txBody>
          <a:bodyPr>
            <a:normAutofit/>
          </a:bodyPr>
          <a:lstStyle/>
          <a:p>
            <a:pPr marL="857250" indent="-857250" algn="ctr">
              <a:buAutoNum type="romanUcPeriod" startAt="3"/>
            </a:pPr>
            <a:r>
              <a:rPr lang="en-US" sz="4000" dirty="0" smtClean="0"/>
              <a:t>Role of Typicality in Object Classification</a:t>
            </a:r>
            <a:endParaRPr lang="en-US" dirty="0"/>
          </a:p>
          <a:p>
            <a:endParaRPr lang="en-US" sz="2400" i="1" dirty="0" smtClean="0"/>
          </a:p>
          <a:p>
            <a:endParaRPr lang="en-US" sz="2400" i="1" dirty="0"/>
          </a:p>
          <a:p>
            <a:endParaRPr lang="en-US" sz="2400" i="1" dirty="0" smtClean="0"/>
          </a:p>
          <a:p>
            <a:r>
              <a:rPr lang="en-US" sz="2400" i="1" dirty="0" smtClean="0"/>
              <a:t>“The Role of Typicality in Object Classification: Improving The Generalization Capacity of Convolutional Neural Networks”</a:t>
            </a:r>
            <a:r>
              <a:rPr lang="en-US" sz="2400" dirty="0" smtClean="0"/>
              <a:t>; B. Saleh, A. </a:t>
            </a:r>
            <a:r>
              <a:rPr lang="en-US" sz="2400" dirty="0" err="1" smtClean="0"/>
              <a:t>Elgammal</a:t>
            </a:r>
            <a:r>
              <a:rPr lang="en-US" sz="2400" dirty="0" smtClean="0"/>
              <a:t>, J. Feldman. </a:t>
            </a:r>
            <a:r>
              <a:rPr lang="en-US" sz="2400" b="1" dirty="0" smtClean="0"/>
              <a:t>IJCAI 2016</a:t>
            </a:r>
          </a:p>
        </p:txBody>
      </p:sp>
      <p:sp>
        <p:nvSpPr>
          <p:cNvPr id="9" name="Slide Number Placeholder 8"/>
          <p:cNvSpPr>
            <a:spLocks noGrp="1"/>
          </p:cNvSpPr>
          <p:nvPr>
            <p:ph type="sldNum" sz="quarter" idx="12"/>
          </p:nvPr>
        </p:nvSpPr>
        <p:spPr/>
        <p:txBody>
          <a:bodyPr/>
          <a:lstStyle/>
          <a:p>
            <a:fld id="{0A79A3A1-7B42-CD4C-B216-A98242FD0A3D}" type="slidenum">
              <a:rPr lang="en-US" smtClean="0"/>
              <a:t>69</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907263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400" y="2279286"/>
            <a:ext cx="5532120" cy="3977640"/>
          </a:xfrm>
          <a:prstGeom prst="rect">
            <a:avLst/>
          </a:prstGeom>
        </p:spPr>
      </p:pic>
      <p:sp>
        <p:nvSpPr>
          <p:cNvPr id="7" name="TextBox 6"/>
          <p:cNvSpPr txBox="1"/>
          <p:nvPr/>
        </p:nvSpPr>
        <p:spPr>
          <a:xfrm>
            <a:off x="391942" y="6460122"/>
            <a:ext cx="184666" cy="369332"/>
          </a:xfrm>
          <a:prstGeom prst="rect">
            <a:avLst/>
          </a:prstGeom>
          <a:noFill/>
        </p:spPr>
        <p:txBody>
          <a:bodyPr wrap="none" rtlCol="0">
            <a:spAutoFit/>
          </a:bodyPr>
          <a:lstStyle/>
          <a:p>
            <a:pPr algn="ctr"/>
            <a:endParaRPr lang="en-US" dirty="0"/>
          </a:p>
        </p:txBody>
      </p:sp>
      <p:sp>
        <p:nvSpPr>
          <p:cNvPr id="12" name="TextBox 11"/>
          <p:cNvSpPr txBox="1"/>
          <p:nvPr/>
        </p:nvSpPr>
        <p:spPr>
          <a:xfrm>
            <a:off x="391942" y="560109"/>
            <a:ext cx="8324843" cy="1384995"/>
          </a:xfrm>
          <a:prstGeom prst="rect">
            <a:avLst/>
          </a:prstGeom>
          <a:noFill/>
        </p:spPr>
        <p:txBody>
          <a:bodyPr wrap="square" rtlCol="0">
            <a:spAutoFit/>
          </a:bodyPr>
          <a:lstStyle/>
          <a:p>
            <a:pPr algn="ctr"/>
            <a:r>
              <a:rPr lang="en-US" sz="2800" dirty="0" smtClean="0">
                <a:latin typeface="Avenir Book"/>
                <a:cs typeface="Avenir Book"/>
              </a:rPr>
              <a:t>It looks weird!!</a:t>
            </a:r>
          </a:p>
          <a:p>
            <a:pPr algn="ctr"/>
            <a:r>
              <a:rPr lang="en-US" sz="2800" dirty="0" smtClean="0">
                <a:latin typeface="Avenir Book"/>
                <a:cs typeface="Avenir Book"/>
              </a:rPr>
              <a:t>However it looks like a Car and a Boat</a:t>
            </a:r>
          </a:p>
          <a:p>
            <a:pPr algn="ctr"/>
            <a:endParaRPr lang="en-US" sz="2800" dirty="0">
              <a:latin typeface="Avenir Book"/>
              <a:cs typeface="Avenir Book"/>
            </a:endParaRPr>
          </a:p>
        </p:txBody>
      </p:sp>
      <p:sp>
        <p:nvSpPr>
          <p:cNvPr id="8" name="Slide Number Placeholder 7"/>
          <p:cNvSpPr>
            <a:spLocks noGrp="1"/>
          </p:cNvSpPr>
          <p:nvPr>
            <p:ph type="sldNum" sz="quarter" idx="12"/>
          </p:nvPr>
        </p:nvSpPr>
        <p:spPr/>
        <p:txBody>
          <a:bodyPr/>
          <a:lstStyle/>
          <a:p>
            <a:fld id="{0A79A3A1-7B42-CD4C-B216-A98242FD0A3D}" type="slidenum">
              <a:rPr lang="en-US" smtClean="0"/>
              <a:t>7</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5595730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a:t>
            </a:r>
            <a:endParaRPr lang="en-US" dirty="0"/>
          </a:p>
        </p:txBody>
      </p:sp>
      <p:sp>
        <p:nvSpPr>
          <p:cNvPr id="3" name="Content Placeholder 2"/>
          <p:cNvSpPr>
            <a:spLocks noGrp="1"/>
          </p:cNvSpPr>
          <p:nvPr>
            <p:ph idx="1"/>
          </p:nvPr>
        </p:nvSpPr>
        <p:spPr/>
        <p:txBody>
          <a:bodyPr/>
          <a:lstStyle/>
          <a:p>
            <a:r>
              <a:rPr lang="en-US" dirty="0" smtClean="0"/>
              <a:t>CNN object classifiers fail to recognize abnormal objects. </a:t>
            </a:r>
            <a:endParaRPr lang="en-US" dirty="0"/>
          </a:p>
        </p:txBody>
      </p:sp>
      <p:sp>
        <p:nvSpPr>
          <p:cNvPr id="6" name="Slide Number Placeholder 5"/>
          <p:cNvSpPr>
            <a:spLocks noGrp="1"/>
          </p:cNvSpPr>
          <p:nvPr>
            <p:ph type="sldNum" sz="quarter" idx="12"/>
          </p:nvPr>
        </p:nvSpPr>
        <p:spPr/>
        <p:txBody>
          <a:bodyPr/>
          <a:lstStyle/>
          <a:p>
            <a:fld id="{0A79A3A1-7B42-CD4C-B216-A98242FD0A3D}" type="slidenum">
              <a:rPr lang="en-US" smtClean="0"/>
              <a:t>70</a:t>
            </a:fld>
            <a:endParaRPr lang="en-US"/>
          </a:p>
        </p:txBody>
      </p:sp>
      <p:pic>
        <p:nvPicPr>
          <p:cNvPr id="7" name="Picture 6"/>
          <p:cNvPicPr>
            <a:picLocks noChangeAspect="1"/>
          </p:cNvPicPr>
          <p:nvPr/>
        </p:nvPicPr>
        <p:blipFill>
          <a:blip r:embed="rId2"/>
          <a:stretch>
            <a:fillRect/>
          </a:stretch>
        </p:blipFill>
        <p:spPr>
          <a:xfrm>
            <a:off x="0" y="3200290"/>
            <a:ext cx="9094881" cy="1884198"/>
          </a:xfrm>
          <a:prstGeom prst="rect">
            <a:avLst/>
          </a:prstGeom>
          <a:solidFill>
            <a:schemeClr val="bg1"/>
          </a:solidFill>
        </p:spPr>
      </p:pic>
      <p:cxnSp>
        <p:nvCxnSpPr>
          <p:cNvPr id="8" name="Straight Arrow Connector 7"/>
          <p:cNvCxnSpPr/>
          <p:nvPr/>
        </p:nvCxnSpPr>
        <p:spPr>
          <a:xfrm>
            <a:off x="5220335" y="5010099"/>
            <a:ext cx="0" cy="457542"/>
          </a:xfrm>
          <a:prstGeom prst="straightConnector1">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157446" y="5010098"/>
            <a:ext cx="0" cy="826703"/>
          </a:xfrm>
          <a:prstGeom prst="straightConnector1">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555678" y="5807631"/>
            <a:ext cx="1203535" cy="369332"/>
          </a:xfrm>
          <a:prstGeom prst="rect">
            <a:avLst/>
          </a:prstGeom>
          <a:noFill/>
        </p:spPr>
        <p:txBody>
          <a:bodyPr wrap="none" rtlCol="0">
            <a:spAutoFit/>
          </a:bodyPr>
          <a:lstStyle/>
          <a:p>
            <a:r>
              <a:rPr lang="en-US" dirty="0" smtClean="0">
                <a:solidFill>
                  <a:srgbClr val="C00000"/>
                </a:solidFill>
                <a:latin typeface="Avenir Book" charset="0"/>
                <a:ea typeface="Avenir Book" charset="0"/>
                <a:cs typeface="Avenir Book" charset="0"/>
              </a:rPr>
              <a:t>Abnormal</a:t>
            </a:r>
            <a:endParaRPr lang="en-US" dirty="0">
              <a:solidFill>
                <a:srgbClr val="C00000"/>
              </a:solidFill>
              <a:latin typeface="Avenir Book" charset="0"/>
              <a:ea typeface="Avenir Book" charset="0"/>
              <a:cs typeface="Avenir Book" charset="0"/>
            </a:endParaRPr>
          </a:p>
        </p:txBody>
      </p:sp>
      <p:sp>
        <p:nvSpPr>
          <p:cNvPr id="11" name="TextBox 10"/>
          <p:cNvSpPr txBox="1"/>
          <p:nvPr/>
        </p:nvSpPr>
        <p:spPr>
          <a:xfrm>
            <a:off x="4742800" y="5438122"/>
            <a:ext cx="955070" cy="369332"/>
          </a:xfrm>
          <a:prstGeom prst="rect">
            <a:avLst/>
          </a:prstGeom>
          <a:noFill/>
        </p:spPr>
        <p:txBody>
          <a:bodyPr wrap="none" rtlCol="0">
            <a:spAutoFit/>
          </a:bodyPr>
          <a:lstStyle/>
          <a:p>
            <a:r>
              <a:rPr lang="en-US" dirty="0" smtClean="0">
                <a:solidFill>
                  <a:srgbClr val="C00000"/>
                </a:solidFill>
                <a:latin typeface="Avenir Book" charset="0"/>
                <a:ea typeface="Avenir Book" charset="0"/>
                <a:cs typeface="Avenir Book" charset="0"/>
              </a:rPr>
              <a:t>Normal</a:t>
            </a:r>
            <a:endParaRPr lang="en-US" dirty="0">
              <a:solidFill>
                <a:srgbClr val="C00000"/>
              </a:solidFill>
              <a:latin typeface="Avenir Book" charset="0"/>
              <a:ea typeface="Avenir Book" charset="0"/>
              <a:cs typeface="Avenir Book" charset="0"/>
            </a:endParaRPr>
          </a:p>
        </p:txBody>
      </p:sp>
      <p:cxnSp>
        <p:nvCxnSpPr>
          <p:cNvPr id="12" name="Straight Arrow Connector 11"/>
          <p:cNvCxnSpPr/>
          <p:nvPr/>
        </p:nvCxnSpPr>
        <p:spPr>
          <a:xfrm>
            <a:off x="7685629" y="5010099"/>
            <a:ext cx="0" cy="457542"/>
          </a:xfrm>
          <a:prstGeom prst="straightConnector1">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622740" y="5010098"/>
            <a:ext cx="0" cy="826703"/>
          </a:xfrm>
          <a:prstGeom prst="straightConnector1">
            <a:avLst/>
          </a:prstGeom>
          <a:ln w="412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891346" y="5800632"/>
            <a:ext cx="1203535" cy="369332"/>
          </a:xfrm>
          <a:prstGeom prst="rect">
            <a:avLst/>
          </a:prstGeom>
          <a:noFill/>
        </p:spPr>
        <p:txBody>
          <a:bodyPr wrap="none" rtlCol="0">
            <a:spAutoFit/>
          </a:bodyPr>
          <a:lstStyle/>
          <a:p>
            <a:r>
              <a:rPr lang="en-US" dirty="0" smtClean="0">
                <a:solidFill>
                  <a:srgbClr val="C00000"/>
                </a:solidFill>
                <a:latin typeface="Avenir Book" charset="0"/>
                <a:ea typeface="Avenir Book" charset="0"/>
                <a:cs typeface="Avenir Book" charset="0"/>
              </a:rPr>
              <a:t>Abnormal</a:t>
            </a:r>
            <a:endParaRPr lang="en-US" dirty="0">
              <a:solidFill>
                <a:srgbClr val="C00000"/>
              </a:solidFill>
              <a:latin typeface="Avenir Book" charset="0"/>
              <a:ea typeface="Avenir Book" charset="0"/>
              <a:cs typeface="Avenir Book" charset="0"/>
            </a:endParaRPr>
          </a:p>
        </p:txBody>
      </p:sp>
      <p:sp>
        <p:nvSpPr>
          <p:cNvPr id="15" name="TextBox 14"/>
          <p:cNvSpPr txBox="1"/>
          <p:nvPr/>
        </p:nvSpPr>
        <p:spPr>
          <a:xfrm>
            <a:off x="7078468" y="5431123"/>
            <a:ext cx="955070" cy="369332"/>
          </a:xfrm>
          <a:prstGeom prst="rect">
            <a:avLst/>
          </a:prstGeom>
          <a:noFill/>
        </p:spPr>
        <p:txBody>
          <a:bodyPr wrap="none" rtlCol="0">
            <a:spAutoFit/>
          </a:bodyPr>
          <a:lstStyle/>
          <a:p>
            <a:r>
              <a:rPr lang="en-US" dirty="0" smtClean="0">
                <a:solidFill>
                  <a:srgbClr val="C00000"/>
                </a:solidFill>
                <a:latin typeface="Avenir Book" charset="0"/>
                <a:ea typeface="Avenir Book" charset="0"/>
                <a:cs typeface="Avenir Book" charset="0"/>
              </a:rPr>
              <a:t>Normal</a:t>
            </a:r>
            <a:endParaRPr lang="en-US" dirty="0">
              <a:solidFill>
                <a:srgbClr val="C00000"/>
              </a:solidFill>
              <a:latin typeface="Avenir Book" charset="0"/>
              <a:ea typeface="Avenir Book" charset="0"/>
              <a:cs typeface="Avenir Book" charset="0"/>
            </a:endParaRPr>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6398975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7" y="-50133"/>
            <a:ext cx="7886700" cy="1325563"/>
          </a:xfrm>
        </p:spPr>
        <p:txBody>
          <a:bodyPr/>
          <a:lstStyle/>
          <a:p>
            <a:r>
              <a:rPr lang="en-US" dirty="0" smtClean="0"/>
              <a:t>Problem Definition</a:t>
            </a:r>
            <a:endParaRPr lang="en-US" dirty="0"/>
          </a:p>
        </p:txBody>
      </p:sp>
      <p:sp>
        <p:nvSpPr>
          <p:cNvPr id="3" name="Content Placeholder 2"/>
          <p:cNvSpPr>
            <a:spLocks noGrp="1"/>
          </p:cNvSpPr>
          <p:nvPr>
            <p:ph idx="1"/>
          </p:nvPr>
        </p:nvSpPr>
        <p:spPr>
          <a:xfrm>
            <a:off x="1362276" y="4703214"/>
            <a:ext cx="6951075" cy="739658"/>
          </a:xfrm>
        </p:spPr>
        <p:txBody>
          <a:bodyPr>
            <a:normAutofit/>
          </a:bodyPr>
          <a:lstStyle/>
          <a:p>
            <a:pPr marL="0" indent="0" algn="ctr">
              <a:buNone/>
            </a:pPr>
            <a:r>
              <a:rPr lang="en-US" sz="2000" dirty="0" smtClean="0"/>
              <a:t>Despite human vision, CNN models categorize abnormal objects with a high confidence. </a:t>
            </a:r>
            <a:endParaRPr lang="en-US" sz="2000" dirty="0"/>
          </a:p>
        </p:txBody>
      </p:sp>
      <p:sp>
        <p:nvSpPr>
          <p:cNvPr id="6" name="Slide Number Placeholder 5"/>
          <p:cNvSpPr>
            <a:spLocks noGrp="1"/>
          </p:cNvSpPr>
          <p:nvPr>
            <p:ph type="sldNum" sz="quarter" idx="12"/>
          </p:nvPr>
        </p:nvSpPr>
        <p:spPr/>
        <p:txBody>
          <a:bodyPr/>
          <a:lstStyle/>
          <a:p>
            <a:fld id="{0A79A3A1-7B42-CD4C-B216-A98242FD0A3D}" type="slidenum">
              <a:rPr lang="en-US" smtClean="0"/>
              <a:t>71</a:t>
            </a:fld>
            <a:endParaRPr lang="en-US"/>
          </a:p>
        </p:txBody>
      </p:sp>
      <p:pic>
        <p:nvPicPr>
          <p:cNvPr id="7" name="Picture 6"/>
          <p:cNvPicPr>
            <a:picLocks noChangeAspect="1"/>
          </p:cNvPicPr>
          <p:nvPr/>
        </p:nvPicPr>
        <p:blipFill>
          <a:blip r:embed="rId2"/>
          <a:stretch>
            <a:fillRect/>
          </a:stretch>
        </p:blipFill>
        <p:spPr>
          <a:xfrm>
            <a:off x="0" y="1275430"/>
            <a:ext cx="9259847" cy="3253963"/>
          </a:xfrm>
          <a:prstGeom prst="rect">
            <a:avLst/>
          </a:prstGeom>
        </p:spPr>
      </p:pic>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6354889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Related Work	</a:t>
            </a:r>
            <a:endParaRPr lang="en-US" dirty="0"/>
          </a:p>
        </p:txBody>
      </p:sp>
      <p:sp>
        <p:nvSpPr>
          <p:cNvPr id="3" name="Content Placeholder 2"/>
          <p:cNvSpPr>
            <a:spLocks noGrp="1"/>
          </p:cNvSpPr>
          <p:nvPr>
            <p:ph idx="1"/>
          </p:nvPr>
        </p:nvSpPr>
        <p:spPr>
          <a:xfrm>
            <a:off x="0" y="1116419"/>
            <a:ext cx="9144000" cy="5060544"/>
          </a:xfrm>
        </p:spPr>
        <p:txBody>
          <a:bodyPr>
            <a:normAutofit/>
          </a:bodyPr>
          <a:lstStyle/>
          <a:p>
            <a:r>
              <a:rPr lang="en-US" smtClean="0"/>
              <a:t>Connecting CNN </a:t>
            </a:r>
            <a:r>
              <a:rPr lang="en-US" dirty="0" smtClean="0"/>
              <a:t>with Neuroscience &amp; Perception</a:t>
            </a:r>
          </a:p>
        </p:txBody>
      </p:sp>
      <p:sp>
        <p:nvSpPr>
          <p:cNvPr id="6" name="Slide Number Placeholder 5"/>
          <p:cNvSpPr>
            <a:spLocks noGrp="1"/>
          </p:cNvSpPr>
          <p:nvPr>
            <p:ph type="sldNum" sz="quarter" idx="12"/>
          </p:nvPr>
        </p:nvSpPr>
        <p:spPr/>
        <p:txBody>
          <a:bodyPr/>
          <a:lstStyle/>
          <a:p>
            <a:fld id="{0A79A3A1-7B42-CD4C-B216-A98242FD0A3D}" type="slidenum">
              <a:rPr lang="en-US" smtClean="0"/>
              <a:t>72</a:t>
            </a:fld>
            <a:endParaRPr lang="en-US"/>
          </a:p>
        </p:txBody>
      </p:sp>
      <p:pic>
        <p:nvPicPr>
          <p:cNvPr id="5" name="Picture 4"/>
          <p:cNvPicPr>
            <a:picLocks noChangeAspect="1"/>
          </p:cNvPicPr>
          <p:nvPr/>
        </p:nvPicPr>
        <p:blipFill>
          <a:blip r:embed="rId3"/>
          <a:stretch>
            <a:fillRect/>
          </a:stretch>
        </p:blipFill>
        <p:spPr>
          <a:xfrm>
            <a:off x="4572000" y="2363429"/>
            <a:ext cx="4354434" cy="3049429"/>
          </a:xfrm>
          <a:prstGeom prst="rect">
            <a:avLst/>
          </a:prstGeom>
        </p:spPr>
      </p:pic>
      <p:sp>
        <p:nvSpPr>
          <p:cNvPr id="8" name="TextBox 7"/>
          <p:cNvSpPr txBox="1"/>
          <p:nvPr/>
        </p:nvSpPr>
        <p:spPr>
          <a:xfrm>
            <a:off x="5033664" y="5610244"/>
            <a:ext cx="2162772" cy="369332"/>
          </a:xfrm>
          <a:prstGeom prst="rect">
            <a:avLst/>
          </a:prstGeom>
          <a:noFill/>
        </p:spPr>
        <p:txBody>
          <a:bodyPr wrap="none" rtlCol="0">
            <a:spAutoFit/>
          </a:bodyPr>
          <a:lstStyle/>
          <a:p>
            <a:r>
              <a:rPr lang="en-US">
                <a:solidFill>
                  <a:srgbClr val="3C1659"/>
                </a:solidFill>
              </a:rPr>
              <a:t>[</a:t>
            </a:r>
            <a:r>
              <a:rPr lang="en-US" dirty="0" err="1">
                <a:solidFill>
                  <a:srgbClr val="3C1659"/>
                </a:solidFill>
              </a:rPr>
              <a:t>Yamnis</a:t>
            </a:r>
            <a:r>
              <a:rPr lang="en-US" dirty="0">
                <a:solidFill>
                  <a:srgbClr val="3C1659"/>
                </a:solidFill>
              </a:rPr>
              <a:t> et al.’14],</a:t>
            </a:r>
            <a:endParaRPr lang="en-US" dirty="0"/>
          </a:p>
        </p:txBody>
      </p:sp>
      <p:pic>
        <p:nvPicPr>
          <p:cNvPr id="9" name="Picture 8"/>
          <p:cNvPicPr>
            <a:picLocks noChangeAspect="1"/>
          </p:cNvPicPr>
          <p:nvPr/>
        </p:nvPicPr>
        <p:blipFill>
          <a:blip r:embed="rId4"/>
          <a:stretch>
            <a:fillRect/>
          </a:stretch>
        </p:blipFill>
        <p:spPr>
          <a:xfrm>
            <a:off x="128630" y="1724205"/>
            <a:ext cx="4061901" cy="4124876"/>
          </a:xfrm>
          <a:prstGeom prst="rect">
            <a:avLst/>
          </a:prstGeom>
        </p:spPr>
      </p:pic>
      <p:sp>
        <p:nvSpPr>
          <p:cNvPr id="10" name="TextBox 9"/>
          <p:cNvSpPr txBox="1"/>
          <p:nvPr/>
        </p:nvSpPr>
        <p:spPr>
          <a:xfrm>
            <a:off x="1078195" y="5849081"/>
            <a:ext cx="2217274" cy="369332"/>
          </a:xfrm>
          <a:prstGeom prst="rect">
            <a:avLst/>
          </a:prstGeom>
          <a:noFill/>
        </p:spPr>
        <p:txBody>
          <a:bodyPr wrap="none" rtlCol="0">
            <a:spAutoFit/>
          </a:bodyPr>
          <a:lstStyle/>
          <a:p>
            <a:r>
              <a:rPr lang="en-US" dirty="0" smtClean="0">
                <a:solidFill>
                  <a:srgbClr val="3C1659"/>
                </a:solidFill>
              </a:rPr>
              <a:t>[</a:t>
            </a:r>
            <a:r>
              <a:rPr lang="en-US" dirty="0" err="1" smtClean="0">
                <a:solidFill>
                  <a:srgbClr val="3C1659"/>
                </a:solidFill>
              </a:rPr>
              <a:t>Cadieu</a:t>
            </a:r>
            <a:r>
              <a:rPr lang="en-US" dirty="0" smtClean="0">
                <a:solidFill>
                  <a:srgbClr val="3C1659"/>
                </a:solidFill>
              </a:rPr>
              <a:t> et </a:t>
            </a:r>
            <a:r>
              <a:rPr lang="en-US" dirty="0">
                <a:solidFill>
                  <a:srgbClr val="3C1659"/>
                </a:solidFill>
              </a:rPr>
              <a:t>al.’14],</a:t>
            </a:r>
            <a:endParaRPr lang="en-US" dirty="0"/>
          </a:p>
        </p:txBody>
      </p:sp>
      <p:sp>
        <p:nvSpPr>
          <p:cNvPr id="11" name="Footer Placeholder 10"/>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096468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Related Work	</a:t>
            </a:r>
            <a:endParaRPr lang="en-US" dirty="0"/>
          </a:p>
        </p:txBody>
      </p:sp>
      <p:sp>
        <p:nvSpPr>
          <p:cNvPr id="3" name="Content Placeholder 2"/>
          <p:cNvSpPr>
            <a:spLocks noGrp="1"/>
          </p:cNvSpPr>
          <p:nvPr>
            <p:ph idx="1"/>
          </p:nvPr>
        </p:nvSpPr>
        <p:spPr>
          <a:xfrm>
            <a:off x="628650" y="1233377"/>
            <a:ext cx="7886700" cy="4943586"/>
          </a:xfrm>
        </p:spPr>
        <p:txBody>
          <a:bodyPr>
            <a:normAutofit/>
          </a:bodyPr>
          <a:lstStyle/>
          <a:p>
            <a:r>
              <a:rPr lang="en-US" dirty="0" smtClean="0"/>
              <a:t>Analysis of failure modes for CNN</a:t>
            </a:r>
          </a:p>
        </p:txBody>
      </p:sp>
      <p:sp>
        <p:nvSpPr>
          <p:cNvPr id="6" name="Slide Number Placeholder 5"/>
          <p:cNvSpPr>
            <a:spLocks noGrp="1"/>
          </p:cNvSpPr>
          <p:nvPr>
            <p:ph type="sldNum" sz="quarter" idx="12"/>
          </p:nvPr>
        </p:nvSpPr>
        <p:spPr/>
        <p:txBody>
          <a:bodyPr/>
          <a:lstStyle/>
          <a:p>
            <a:fld id="{0A79A3A1-7B42-CD4C-B216-A98242FD0A3D}" type="slidenum">
              <a:rPr lang="en-US" smtClean="0"/>
              <a:t>73</a:t>
            </a:fld>
            <a:endParaRPr lang="en-US"/>
          </a:p>
        </p:txBody>
      </p:sp>
      <p:pic>
        <p:nvPicPr>
          <p:cNvPr id="5" name="Picture 4"/>
          <p:cNvPicPr>
            <a:picLocks noChangeAspect="1"/>
          </p:cNvPicPr>
          <p:nvPr/>
        </p:nvPicPr>
        <p:blipFill>
          <a:blip r:embed="rId3"/>
          <a:stretch>
            <a:fillRect/>
          </a:stretch>
        </p:blipFill>
        <p:spPr>
          <a:xfrm>
            <a:off x="3174771" y="1609190"/>
            <a:ext cx="5532120" cy="2136013"/>
          </a:xfrm>
          <a:prstGeom prst="rect">
            <a:avLst/>
          </a:prstGeom>
        </p:spPr>
      </p:pic>
      <p:sp>
        <p:nvSpPr>
          <p:cNvPr id="8" name="TextBox 7"/>
          <p:cNvSpPr txBox="1"/>
          <p:nvPr/>
        </p:nvSpPr>
        <p:spPr>
          <a:xfrm>
            <a:off x="159258" y="2191231"/>
            <a:ext cx="3232528" cy="369332"/>
          </a:xfrm>
          <a:prstGeom prst="rect">
            <a:avLst/>
          </a:prstGeom>
          <a:noFill/>
        </p:spPr>
        <p:txBody>
          <a:bodyPr wrap="square" rtlCol="0">
            <a:spAutoFit/>
          </a:bodyPr>
          <a:lstStyle/>
          <a:p>
            <a:pPr marL="285750" indent="-285750">
              <a:buFont typeface="Arial" charset="0"/>
              <a:buChar char="•"/>
            </a:pPr>
            <a:r>
              <a:rPr lang="en-US" dirty="0" smtClean="0">
                <a:solidFill>
                  <a:srgbClr val="3C1659"/>
                </a:solidFill>
              </a:rPr>
              <a:t>[</a:t>
            </a:r>
            <a:r>
              <a:rPr lang="en-US" dirty="0" err="1" smtClean="0">
                <a:solidFill>
                  <a:srgbClr val="3C1659"/>
                </a:solidFill>
              </a:rPr>
              <a:t>Goodfellow</a:t>
            </a:r>
            <a:r>
              <a:rPr lang="en-US" dirty="0" smtClean="0">
                <a:solidFill>
                  <a:srgbClr val="3C1659"/>
                </a:solidFill>
              </a:rPr>
              <a:t> </a:t>
            </a:r>
            <a:r>
              <a:rPr lang="en-US" dirty="0">
                <a:solidFill>
                  <a:srgbClr val="3C1659"/>
                </a:solidFill>
              </a:rPr>
              <a:t>et al.</a:t>
            </a:r>
            <a:r>
              <a:rPr lang="en-US" dirty="0" smtClean="0">
                <a:solidFill>
                  <a:srgbClr val="3C1659"/>
                </a:solidFill>
              </a:rPr>
              <a:t>’15]</a:t>
            </a:r>
            <a:endParaRPr lang="en-US" dirty="0"/>
          </a:p>
        </p:txBody>
      </p:sp>
      <p:pic>
        <p:nvPicPr>
          <p:cNvPr id="9" name="Picture 8"/>
          <p:cNvPicPr>
            <a:picLocks noChangeAspect="1"/>
          </p:cNvPicPr>
          <p:nvPr/>
        </p:nvPicPr>
        <p:blipFill>
          <a:blip r:embed="rId4"/>
          <a:stretch>
            <a:fillRect/>
          </a:stretch>
        </p:blipFill>
        <p:spPr>
          <a:xfrm>
            <a:off x="3948841" y="3827558"/>
            <a:ext cx="4332418" cy="2528793"/>
          </a:xfrm>
          <a:prstGeom prst="rect">
            <a:avLst/>
          </a:prstGeom>
        </p:spPr>
      </p:pic>
      <p:sp>
        <p:nvSpPr>
          <p:cNvPr id="10" name="Rectangle 9"/>
          <p:cNvSpPr/>
          <p:nvPr/>
        </p:nvSpPr>
        <p:spPr>
          <a:xfrm>
            <a:off x="-231608" y="5286320"/>
            <a:ext cx="2945037" cy="369332"/>
          </a:xfrm>
          <a:prstGeom prst="rect">
            <a:avLst/>
          </a:prstGeom>
        </p:spPr>
        <p:txBody>
          <a:bodyPr wrap="none">
            <a:spAutoFit/>
          </a:bodyPr>
          <a:lstStyle/>
          <a:p>
            <a:pPr marL="742950" lvl="1" indent="-285750">
              <a:buFont typeface="Arial" charset="0"/>
              <a:buChar char="•"/>
            </a:pPr>
            <a:r>
              <a:rPr lang="en-US" dirty="0">
                <a:solidFill>
                  <a:srgbClr val="3C1659"/>
                </a:solidFill>
              </a:rPr>
              <a:t>[Nguyen et al.’15]</a:t>
            </a:r>
            <a:endParaRPr lang="en-US" dirty="0"/>
          </a:p>
        </p:txBody>
      </p:sp>
      <p:sp>
        <p:nvSpPr>
          <p:cNvPr id="11" name="Footer Placeholder 10"/>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2872066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a:t>
            </a:r>
            <a:endParaRPr lang="en-US" dirty="0"/>
          </a:p>
        </p:txBody>
      </p:sp>
      <p:sp>
        <p:nvSpPr>
          <p:cNvPr id="3" name="Content Placeholder 2"/>
          <p:cNvSpPr>
            <a:spLocks noGrp="1"/>
          </p:cNvSpPr>
          <p:nvPr>
            <p:ph idx="1"/>
          </p:nvPr>
        </p:nvSpPr>
        <p:spPr>
          <a:xfrm>
            <a:off x="314325" y="1690689"/>
            <a:ext cx="8515350" cy="4351338"/>
          </a:xfrm>
        </p:spPr>
        <p:txBody>
          <a:bodyPr>
            <a:normAutofit/>
          </a:bodyPr>
          <a:lstStyle/>
          <a:p>
            <a:pPr marL="0" indent="0">
              <a:buNone/>
            </a:pPr>
            <a:r>
              <a:rPr lang="en-US" dirty="0" smtClean="0"/>
              <a:t>Training strategies for learning:</a:t>
            </a:r>
          </a:p>
          <a:p>
            <a:pPr lvl="1"/>
            <a:r>
              <a:rPr lang="en-US" sz="2800" dirty="0"/>
              <a:t>Technical specifications </a:t>
            </a:r>
            <a:r>
              <a:rPr lang="en-US" sz="2000" dirty="0">
                <a:solidFill>
                  <a:srgbClr val="3C1659"/>
                </a:solidFill>
              </a:rPr>
              <a:t>[</a:t>
            </a:r>
            <a:r>
              <a:rPr lang="en-US" sz="2000" dirty="0" err="1">
                <a:solidFill>
                  <a:srgbClr val="3C1659"/>
                </a:solidFill>
              </a:rPr>
              <a:t>Razavian</a:t>
            </a:r>
            <a:r>
              <a:rPr lang="en-US" sz="2000" dirty="0">
                <a:solidFill>
                  <a:srgbClr val="3C1659"/>
                </a:solidFill>
              </a:rPr>
              <a:t> et al.’14]</a:t>
            </a:r>
            <a:endParaRPr lang="en-US" dirty="0">
              <a:solidFill>
                <a:srgbClr val="3C1659"/>
              </a:solidFill>
            </a:endParaRPr>
          </a:p>
          <a:p>
            <a:pPr lvl="2">
              <a:buFont typeface="Wingdings" charset="2"/>
              <a:buChar char="Ø"/>
            </a:pPr>
            <a:r>
              <a:rPr lang="en-US" sz="2400" dirty="0"/>
              <a:t>Learning rate</a:t>
            </a:r>
          </a:p>
          <a:p>
            <a:pPr lvl="2">
              <a:buFont typeface="Wingdings" charset="2"/>
              <a:buChar char="Ø"/>
            </a:pPr>
            <a:r>
              <a:rPr lang="en-US" sz="2400" dirty="0"/>
              <a:t>Batch size</a:t>
            </a:r>
          </a:p>
          <a:p>
            <a:pPr marL="0" indent="0">
              <a:buNone/>
            </a:pPr>
            <a:endParaRPr lang="en-US" dirty="0" smtClean="0"/>
          </a:p>
          <a:p>
            <a:pPr lvl="1"/>
            <a:r>
              <a:rPr lang="en-US" sz="2800" dirty="0" smtClean="0"/>
              <a:t>Curriculum learning </a:t>
            </a:r>
            <a:r>
              <a:rPr lang="en-US" sz="2000" dirty="0" smtClean="0">
                <a:solidFill>
                  <a:srgbClr val="3C1659"/>
                </a:solidFill>
              </a:rPr>
              <a:t>[</a:t>
            </a:r>
            <a:r>
              <a:rPr lang="en-US" sz="2000" dirty="0" err="1" smtClean="0">
                <a:solidFill>
                  <a:srgbClr val="3C1659"/>
                </a:solidFill>
              </a:rPr>
              <a:t>Bengio</a:t>
            </a:r>
            <a:r>
              <a:rPr lang="en-US" sz="2000" dirty="0" smtClean="0">
                <a:solidFill>
                  <a:srgbClr val="3C1659"/>
                </a:solidFill>
              </a:rPr>
              <a:t> et al.’09]</a:t>
            </a:r>
            <a:endParaRPr lang="en-US" sz="1600" dirty="0">
              <a:solidFill>
                <a:srgbClr val="3C1659"/>
              </a:solidFill>
            </a:endParaRPr>
          </a:p>
          <a:p>
            <a:pPr lvl="2">
              <a:buFont typeface="Wingdings" charset="2"/>
              <a:buChar char="Ø"/>
            </a:pPr>
            <a:r>
              <a:rPr lang="en-US" sz="2400" dirty="0" smtClean="0"/>
              <a:t>Order of the training samples are important. </a:t>
            </a:r>
          </a:p>
          <a:p>
            <a:pPr lvl="2">
              <a:buFont typeface="Wingdings" charset="2"/>
              <a:buChar char="Ø"/>
            </a:pPr>
            <a:r>
              <a:rPr lang="en-US" sz="2400" dirty="0" smtClean="0"/>
              <a:t>Better classifiers are trained with seeing better examples first</a:t>
            </a:r>
          </a:p>
          <a:p>
            <a:pPr lvl="1"/>
            <a:endParaRPr lang="en-US" dirty="0" smtClean="0"/>
          </a:p>
        </p:txBody>
      </p:sp>
      <p:sp>
        <p:nvSpPr>
          <p:cNvPr id="6" name="Slide Number Placeholder 5"/>
          <p:cNvSpPr>
            <a:spLocks noGrp="1"/>
          </p:cNvSpPr>
          <p:nvPr>
            <p:ph type="sldNum" sz="quarter" idx="12"/>
          </p:nvPr>
        </p:nvSpPr>
        <p:spPr/>
        <p:txBody>
          <a:bodyPr/>
          <a:lstStyle/>
          <a:p>
            <a:fld id="{0A79A3A1-7B42-CD4C-B216-A98242FD0A3D}" type="slidenum">
              <a:rPr lang="en-US" smtClean="0"/>
              <a:t>74</a:t>
            </a:fld>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666494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391" y="1450165"/>
            <a:ext cx="4933054" cy="4351338"/>
          </a:xfrm>
        </p:spPr>
        <p:txBody>
          <a:bodyPr>
            <a:normAutofit/>
          </a:bodyPr>
          <a:lstStyle/>
          <a:p>
            <a:r>
              <a:rPr lang="en-US" sz="2400" dirty="0" smtClean="0"/>
              <a:t>Discriminative Models</a:t>
            </a:r>
          </a:p>
          <a:p>
            <a:pPr lvl="1"/>
            <a:r>
              <a:rPr lang="en-US" sz="2000" dirty="0" smtClean="0"/>
              <a:t>Boundary examples</a:t>
            </a:r>
          </a:p>
          <a:p>
            <a:r>
              <a:rPr lang="en-US" sz="2400" dirty="0" smtClean="0"/>
              <a:t>Generative Models </a:t>
            </a:r>
          </a:p>
          <a:p>
            <a:pPr lvl="1"/>
            <a:r>
              <a:rPr lang="en-US" sz="2000" dirty="0" smtClean="0"/>
              <a:t>Center of density</a:t>
            </a:r>
          </a:p>
          <a:p>
            <a:r>
              <a:rPr lang="en-US" sz="2400" dirty="0" smtClean="0"/>
              <a:t>Hybrid Models </a:t>
            </a:r>
          </a:p>
          <a:p>
            <a:pPr lvl="1"/>
            <a:r>
              <a:rPr lang="en-US" sz="2000" dirty="0" smtClean="0"/>
              <a:t>Using generative hints in training discriminative models. Best of both worlds. </a:t>
            </a:r>
          </a:p>
          <a:p>
            <a:pPr lvl="1"/>
            <a:r>
              <a:rPr lang="en-US" sz="2000" dirty="0"/>
              <a:t>Not all abnormal samples are boundary examples. </a:t>
            </a:r>
          </a:p>
        </p:txBody>
      </p:sp>
      <p:sp>
        <p:nvSpPr>
          <p:cNvPr id="6" name="Slide Number Placeholder 5"/>
          <p:cNvSpPr>
            <a:spLocks noGrp="1"/>
          </p:cNvSpPr>
          <p:nvPr>
            <p:ph type="sldNum" sz="quarter" idx="12"/>
          </p:nvPr>
        </p:nvSpPr>
        <p:spPr/>
        <p:txBody>
          <a:bodyPr/>
          <a:lstStyle/>
          <a:p>
            <a:fld id="{0A79A3A1-7B42-CD4C-B216-A98242FD0A3D}" type="slidenum">
              <a:rPr lang="en-US" smtClean="0"/>
              <a:t>75</a:t>
            </a:fld>
            <a:endParaRPr lang="en-US"/>
          </a:p>
        </p:txBody>
      </p:sp>
      <p:pic>
        <p:nvPicPr>
          <p:cNvPr id="7" name="Picture 6"/>
          <p:cNvPicPr>
            <a:picLocks noChangeAspect="1"/>
          </p:cNvPicPr>
          <p:nvPr/>
        </p:nvPicPr>
        <p:blipFill>
          <a:blip r:embed="rId3"/>
          <a:stretch>
            <a:fillRect/>
          </a:stretch>
        </p:blipFill>
        <p:spPr>
          <a:xfrm>
            <a:off x="4446773" y="767214"/>
            <a:ext cx="4589761" cy="2564866"/>
          </a:xfrm>
          <a:prstGeom prst="rect">
            <a:avLst/>
          </a:prstGeom>
        </p:spPr>
      </p:pic>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7610114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59" y="-143987"/>
            <a:ext cx="9027041" cy="1325563"/>
          </a:xfrm>
        </p:spPr>
        <p:txBody>
          <a:bodyPr/>
          <a:lstStyle/>
          <a:p>
            <a:r>
              <a:rPr lang="en-US" dirty="0" smtClean="0"/>
              <a:t>Approach - </a:t>
            </a:r>
            <a:r>
              <a:rPr lang="en-US" dirty="0"/>
              <a:t>Weighting </a:t>
            </a:r>
            <a:r>
              <a:rPr lang="en-US" dirty="0" smtClean="0"/>
              <a:t>Samples</a:t>
            </a:r>
            <a:endParaRPr lang="en-US" dirty="0"/>
          </a:p>
        </p:txBody>
      </p:sp>
      <p:sp>
        <p:nvSpPr>
          <p:cNvPr id="3" name="Content Placeholder 2"/>
          <p:cNvSpPr>
            <a:spLocks noGrp="1"/>
          </p:cNvSpPr>
          <p:nvPr>
            <p:ph idx="1"/>
          </p:nvPr>
        </p:nvSpPr>
        <p:spPr>
          <a:xfrm>
            <a:off x="202018" y="1196734"/>
            <a:ext cx="8739963" cy="2753833"/>
          </a:xfrm>
        </p:spPr>
        <p:txBody>
          <a:bodyPr>
            <a:normAutofit/>
          </a:bodyPr>
          <a:lstStyle/>
          <a:p>
            <a:pPr lvl="1"/>
            <a:r>
              <a:rPr lang="en-US" dirty="0" smtClean="0"/>
              <a:t>We propose a new training strategy for CNN:</a:t>
            </a:r>
          </a:p>
          <a:p>
            <a:pPr lvl="2"/>
            <a:r>
              <a:rPr lang="en-US" sz="1800" dirty="0" smtClean="0"/>
              <a:t>Same training data (ImageNet), and same optimization (SGD)</a:t>
            </a:r>
          </a:p>
          <a:p>
            <a:pPr lvl="2"/>
            <a:r>
              <a:rPr lang="en-US" sz="1800" dirty="0" smtClean="0"/>
              <a:t>Not all training examples are equally important</a:t>
            </a:r>
          </a:p>
          <a:p>
            <a:pPr lvl="2"/>
            <a:r>
              <a:rPr lang="en-US" sz="1800" dirty="0" smtClean="0"/>
              <a:t>Modeling the importance of each training image based on how typical/normal it looks like</a:t>
            </a:r>
          </a:p>
          <a:p>
            <a:pPr lvl="2"/>
            <a:r>
              <a:rPr lang="en-US" sz="1800" dirty="0" smtClean="0"/>
              <a:t>Weighting training sample during training as a function of their typicality. </a:t>
            </a:r>
          </a:p>
          <a:p>
            <a:pPr lvl="2"/>
            <a:r>
              <a:rPr lang="en-US" sz="1800" dirty="0" smtClean="0"/>
              <a:t>At inference/test time, </a:t>
            </a:r>
            <a:r>
              <a:rPr lang="en-US" sz="1800" u="sng" dirty="0" smtClean="0"/>
              <a:t>no need </a:t>
            </a:r>
            <a:r>
              <a:rPr lang="en-US" sz="1800" dirty="0" smtClean="0"/>
              <a:t>to measure the typicality of image </a:t>
            </a:r>
            <a:endParaRPr lang="en-US" sz="2800" dirty="0" smtClean="0"/>
          </a:p>
          <a:p>
            <a:endParaRPr lang="en-US" dirty="0"/>
          </a:p>
        </p:txBody>
      </p:sp>
      <p:sp>
        <p:nvSpPr>
          <p:cNvPr id="6" name="Slide Number Placeholder 5"/>
          <p:cNvSpPr>
            <a:spLocks noGrp="1"/>
          </p:cNvSpPr>
          <p:nvPr>
            <p:ph type="sldNum" sz="quarter" idx="12"/>
          </p:nvPr>
        </p:nvSpPr>
        <p:spPr/>
        <p:txBody>
          <a:bodyPr/>
          <a:lstStyle/>
          <a:p>
            <a:fld id="{0A79A3A1-7B42-CD4C-B216-A98242FD0A3D}" type="slidenum">
              <a:rPr lang="en-US" smtClean="0"/>
              <a:t>76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204" y="3823642"/>
            <a:ext cx="2648315" cy="2162495"/>
          </a:xfrm>
          <a:prstGeom prst="rect">
            <a:avLst/>
          </a:prstGeom>
        </p:spPr>
      </p:pic>
      <p:sp>
        <p:nvSpPr>
          <p:cNvPr id="5" name="TextBox 4"/>
          <p:cNvSpPr txBox="1"/>
          <p:nvPr/>
        </p:nvSpPr>
        <p:spPr>
          <a:xfrm>
            <a:off x="1091965" y="4646428"/>
            <a:ext cx="45719" cy="369332"/>
          </a:xfrm>
          <a:prstGeom prst="rect">
            <a:avLst/>
          </a:prstGeom>
          <a:noFill/>
        </p:spPr>
        <p:txBody>
          <a:bodyPr wrap="square" rtlCol="0">
            <a:spAutoFit/>
          </a:bodyPr>
          <a:lstStyle/>
          <a:p>
            <a:endParaRPr lang="en-US" dirty="0"/>
          </a:p>
        </p:txBody>
      </p:sp>
      <p:sp>
        <p:nvSpPr>
          <p:cNvPr id="9" name="TextBox 8"/>
          <p:cNvSpPr txBox="1"/>
          <p:nvPr/>
        </p:nvSpPr>
        <p:spPr>
          <a:xfrm>
            <a:off x="300788" y="3861598"/>
            <a:ext cx="5209954" cy="1938992"/>
          </a:xfrm>
          <a:prstGeom prst="rect">
            <a:avLst/>
          </a:prstGeom>
          <a:noFill/>
        </p:spPr>
        <p:txBody>
          <a:bodyPr wrap="square" rtlCol="0">
            <a:spAutoFit/>
          </a:bodyPr>
          <a:lstStyle/>
          <a:p>
            <a:pPr marL="342900" indent="-342900">
              <a:buFont typeface="Arial" charset="0"/>
              <a:buChar char="•"/>
            </a:pPr>
            <a:r>
              <a:rPr lang="en-US" sz="2000" dirty="0"/>
              <a:t>Even-degree Polynomials</a:t>
            </a:r>
          </a:p>
          <a:p>
            <a:pPr marL="800100" lvl="1" indent="-342900">
              <a:buFont typeface="Arial" charset="0"/>
              <a:buChar char="•"/>
            </a:pPr>
            <a:r>
              <a:rPr lang="en-US" sz="2000" dirty="0"/>
              <a:t>To emphasize on both normal and abnormal samples</a:t>
            </a:r>
          </a:p>
          <a:p>
            <a:pPr marL="800100" lvl="1" indent="-342900">
              <a:buFont typeface="Arial" charset="0"/>
              <a:buChar char="•"/>
            </a:pPr>
            <a:r>
              <a:rPr lang="en-US" sz="2000" dirty="0"/>
              <a:t>Suitable for hybrid model, where typicality is as important as </a:t>
            </a:r>
            <a:r>
              <a:rPr lang="en-US" sz="2000" dirty="0" err="1"/>
              <a:t>atypicality</a:t>
            </a:r>
            <a:r>
              <a:rPr lang="en-US" sz="2000" dirty="0"/>
              <a:t> (discriminative)</a:t>
            </a:r>
          </a:p>
        </p:txBody>
      </p:sp>
      <p:sp>
        <p:nvSpPr>
          <p:cNvPr id="10" name="Footer Placeholder 9"/>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6686209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48"/>
            <a:ext cx="8888819" cy="1325563"/>
          </a:xfrm>
        </p:spPr>
        <p:txBody>
          <a:bodyPr/>
          <a:lstStyle/>
          <a:p>
            <a:r>
              <a:rPr lang="en-US" dirty="0" smtClean="0"/>
              <a:t>Alternative Weighting function</a:t>
            </a:r>
            <a:endParaRPr lang="en-US" dirty="0"/>
          </a:p>
        </p:txBody>
      </p:sp>
      <p:sp>
        <p:nvSpPr>
          <p:cNvPr id="3" name="Content Placeholder 2"/>
          <p:cNvSpPr>
            <a:spLocks noGrp="1"/>
          </p:cNvSpPr>
          <p:nvPr>
            <p:ph idx="1"/>
          </p:nvPr>
        </p:nvSpPr>
        <p:spPr>
          <a:xfrm>
            <a:off x="404701" y="1772462"/>
            <a:ext cx="8334597" cy="4351338"/>
          </a:xfrm>
        </p:spPr>
        <p:txBody>
          <a:bodyPr>
            <a:normAutofit/>
          </a:bodyPr>
          <a:lstStyle/>
          <a:p>
            <a:pPr lvl="1"/>
            <a:endParaRPr lang="en-US" dirty="0"/>
          </a:p>
          <a:p>
            <a:r>
              <a:rPr lang="en-US" dirty="0" smtClean="0"/>
              <a:t>Internal scores of typicality </a:t>
            </a:r>
          </a:p>
          <a:p>
            <a:pPr lvl="1"/>
            <a:r>
              <a:rPr lang="en-US" dirty="0" smtClean="0"/>
              <a:t>Entropy of the output of the layers of CNN resembles human’s opinions about the typicality </a:t>
            </a:r>
            <a:r>
              <a:rPr lang="en-US" sz="1600" dirty="0" smtClean="0">
                <a:solidFill>
                  <a:srgbClr val="3C1659"/>
                </a:solidFill>
              </a:rPr>
              <a:t>[Lake et al’15]</a:t>
            </a:r>
            <a:endParaRPr lang="en-US" dirty="0" smtClean="0">
              <a:solidFill>
                <a:srgbClr val="3C1659"/>
              </a:solidFill>
            </a:endParaRPr>
          </a:p>
          <a:p>
            <a:pPr lvl="1"/>
            <a:r>
              <a:rPr lang="en-US" dirty="0" smtClean="0"/>
              <a:t>We used these scores to re-train the same CNN</a:t>
            </a:r>
          </a:p>
          <a:p>
            <a:pPr lvl="1"/>
            <a:r>
              <a:rPr lang="en-US" dirty="0" smtClean="0"/>
              <a:t>This approach predicts the typicality of test images as well</a:t>
            </a:r>
          </a:p>
        </p:txBody>
      </p:sp>
      <p:sp>
        <p:nvSpPr>
          <p:cNvPr id="6" name="Slide Number Placeholder 5"/>
          <p:cNvSpPr>
            <a:spLocks noGrp="1"/>
          </p:cNvSpPr>
          <p:nvPr>
            <p:ph type="sldNum" sz="quarter" idx="12"/>
          </p:nvPr>
        </p:nvSpPr>
        <p:spPr/>
        <p:txBody>
          <a:bodyPr/>
          <a:lstStyle/>
          <a:p>
            <a:fld id="{0A79A3A1-7B42-CD4C-B216-A98242FD0A3D}" type="slidenum">
              <a:rPr lang="en-US" smtClean="0"/>
              <a:t>77</a:t>
            </a:fld>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9755148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  Loss functions</a:t>
            </a:r>
            <a:endParaRPr lang="en-US" dirty="0"/>
          </a:p>
        </p:txBody>
      </p:sp>
      <p:sp>
        <p:nvSpPr>
          <p:cNvPr id="3" name="Content Placeholder 2"/>
          <p:cNvSpPr>
            <a:spLocks noGrp="1"/>
          </p:cNvSpPr>
          <p:nvPr>
            <p:ph idx="1"/>
          </p:nvPr>
        </p:nvSpPr>
        <p:spPr>
          <a:xfrm>
            <a:off x="350874" y="1825624"/>
            <a:ext cx="8611532" cy="2730399"/>
          </a:xfrm>
        </p:spPr>
        <p:txBody>
          <a:bodyPr>
            <a:noAutofit/>
          </a:bodyPr>
          <a:lstStyle/>
          <a:p>
            <a:r>
              <a:rPr lang="en-US" sz="2400" dirty="0" smtClean="0"/>
              <a:t>Inspired by human-learning, typicality of training samples is </a:t>
            </a:r>
            <a:r>
              <a:rPr lang="en-US" sz="2400" smtClean="0"/>
              <a:t>very important. </a:t>
            </a:r>
          </a:p>
          <a:p>
            <a:r>
              <a:rPr lang="en-US" sz="2400" smtClean="0"/>
              <a:t>Sample-based </a:t>
            </a:r>
            <a:r>
              <a:rPr lang="en-US" sz="2400" dirty="0" smtClean="0"/>
              <a:t>weighting of training samples during the training, to incorporate how typical each sample is.</a:t>
            </a:r>
            <a:endParaRPr lang="en-US" sz="2400" dirty="0"/>
          </a:p>
          <a:p>
            <a:r>
              <a:rPr lang="en-US" sz="2400" dirty="0" smtClean="0"/>
              <a:t>We tried two loss functions: </a:t>
            </a:r>
            <a:endParaRPr lang="en-US" sz="2400" dirty="0"/>
          </a:p>
        </p:txBody>
      </p:sp>
      <p:sp>
        <p:nvSpPr>
          <p:cNvPr id="6" name="Slide Number Placeholder 5"/>
          <p:cNvSpPr>
            <a:spLocks noGrp="1"/>
          </p:cNvSpPr>
          <p:nvPr>
            <p:ph type="sldNum" sz="quarter" idx="12"/>
          </p:nvPr>
        </p:nvSpPr>
        <p:spPr/>
        <p:txBody>
          <a:bodyPr/>
          <a:lstStyle/>
          <a:p>
            <a:fld id="{0A79A3A1-7B42-CD4C-B216-A98242FD0A3D}" type="slidenum">
              <a:rPr lang="en-US" smtClean="0"/>
              <a:t>78</a:t>
            </a:fld>
            <a:endParaRPr lang="en-US"/>
          </a:p>
        </p:txBody>
      </p:sp>
      <p:pic>
        <p:nvPicPr>
          <p:cNvPr id="7" name="Picture 6"/>
          <p:cNvPicPr>
            <a:picLocks noChangeAspect="1"/>
          </p:cNvPicPr>
          <p:nvPr/>
        </p:nvPicPr>
        <p:blipFill>
          <a:blip r:embed="rId2"/>
          <a:stretch>
            <a:fillRect/>
          </a:stretch>
        </p:blipFill>
        <p:spPr>
          <a:xfrm>
            <a:off x="3727436" y="4533442"/>
            <a:ext cx="5234970" cy="1203199"/>
          </a:xfrm>
          <a:prstGeom prst="rect">
            <a:avLst/>
          </a:prstGeom>
        </p:spPr>
      </p:pic>
      <p:sp>
        <p:nvSpPr>
          <p:cNvPr id="8" name="TextBox 7"/>
          <p:cNvSpPr txBox="1"/>
          <p:nvPr/>
        </p:nvSpPr>
        <p:spPr>
          <a:xfrm>
            <a:off x="675706" y="4669279"/>
            <a:ext cx="3289683" cy="954107"/>
          </a:xfrm>
          <a:prstGeom prst="rect">
            <a:avLst/>
          </a:prstGeom>
          <a:noFill/>
        </p:spPr>
        <p:txBody>
          <a:bodyPr wrap="none" rtlCol="0">
            <a:spAutoFit/>
          </a:bodyPr>
          <a:lstStyle/>
          <a:p>
            <a:pPr marL="342900" indent="-342900">
              <a:buFont typeface="+mj-lt"/>
              <a:buAutoNum type="arabicPeriod"/>
            </a:pPr>
            <a:r>
              <a:rPr lang="en-US" sz="2800" dirty="0" err="1" smtClean="0"/>
              <a:t>Softmax</a:t>
            </a:r>
            <a:r>
              <a:rPr lang="en-US" sz="2800" dirty="0" smtClean="0"/>
              <a:t> log-loss</a:t>
            </a:r>
          </a:p>
          <a:p>
            <a:pPr marL="342900" indent="-342900">
              <a:buFont typeface="+mj-lt"/>
              <a:buAutoNum type="arabicPeriod"/>
            </a:pPr>
            <a:endParaRPr lang="en-US" sz="2800" dirty="0"/>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4511133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 Loss functions</a:t>
            </a:r>
            <a:endParaRPr lang="en-US" dirty="0"/>
          </a:p>
        </p:txBody>
      </p:sp>
      <p:sp>
        <p:nvSpPr>
          <p:cNvPr id="3" name="Content Placeholder 2"/>
          <p:cNvSpPr>
            <a:spLocks noGrp="1"/>
          </p:cNvSpPr>
          <p:nvPr>
            <p:ph idx="1"/>
          </p:nvPr>
        </p:nvSpPr>
        <p:spPr>
          <a:xfrm>
            <a:off x="255181" y="1839748"/>
            <a:ext cx="8716193" cy="1977340"/>
          </a:xfrm>
        </p:spPr>
        <p:txBody>
          <a:bodyPr>
            <a:normAutofit/>
          </a:bodyPr>
          <a:lstStyle/>
          <a:p>
            <a:r>
              <a:rPr lang="en-US" sz="2000" dirty="0" smtClean="0"/>
              <a:t>Although </a:t>
            </a:r>
            <a:r>
              <a:rPr lang="en-US" sz="2000" dirty="0" err="1" smtClean="0"/>
              <a:t>Softmax</a:t>
            </a:r>
            <a:r>
              <a:rPr lang="en-US" sz="2000" dirty="0" smtClean="0"/>
              <a:t> loss is widely used in state-of-the-art object classifiers, there are better options for our setting. </a:t>
            </a:r>
          </a:p>
          <a:p>
            <a:r>
              <a:rPr lang="en-US" sz="2000" dirty="0"/>
              <a:t>Multi-class Hinge Loss, takes into account abnormality of a sample as it is captured by its fuzzy category membership. </a:t>
            </a:r>
          </a:p>
        </p:txBody>
      </p:sp>
      <p:sp>
        <p:nvSpPr>
          <p:cNvPr id="6" name="Slide Number Placeholder 5"/>
          <p:cNvSpPr>
            <a:spLocks noGrp="1"/>
          </p:cNvSpPr>
          <p:nvPr>
            <p:ph type="sldNum" sz="quarter" idx="12"/>
          </p:nvPr>
        </p:nvSpPr>
        <p:spPr/>
        <p:txBody>
          <a:bodyPr/>
          <a:lstStyle/>
          <a:p>
            <a:fld id="{0A79A3A1-7B42-CD4C-B216-A98242FD0A3D}" type="slidenum">
              <a:rPr lang="en-US" smtClean="0"/>
              <a:t>79</a:t>
            </a:fld>
            <a:endParaRPr lang="en-US"/>
          </a:p>
        </p:txBody>
      </p:sp>
      <p:sp>
        <p:nvSpPr>
          <p:cNvPr id="8" name="TextBox 7"/>
          <p:cNvSpPr txBox="1"/>
          <p:nvPr/>
        </p:nvSpPr>
        <p:spPr>
          <a:xfrm>
            <a:off x="675706" y="3201985"/>
            <a:ext cx="6183103" cy="523220"/>
          </a:xfrm>
          <a:prstGeom prst="rect">
            <a:avLst/>
          </a:prstGeom>
          <a:noFill/>
        </p:spPr>
        <p:txBody>
          <a:bodyPr wrap="none" rtlCol="0">
            <a:spAutoFit/>
          </a:bodyPr>
          <a:lstStyle/>
          <a:p>
            <a:pPr marL="514350" indent="-514350">
              <a:buFont typeface="+mj-lt"/>
              <a:buAutoNum type="arabicPeriod" startAt="2"/>
            </a:pPr>
            <a:r>
              <a:rPr lang="en-US" sz="2800" dirty="0" smtClean="0"/>
              <a:t>Multi-class structured hinge loss </a:t>
            </a:r>
            <a:endParaRPr lang="en-US" sz="2800" dirty="0"/>
          </a:p>
        </p:txBody>
      </p:sp>
      <p:pic>
        <p:nvPicPr>
          <p:cNvPr id="9" name="Picture 8"/>
          <p:cNvPicPr>
            <a:picLocks noChangeAspect="1"/>
          </p:cNvPicPr>
          <p:nvPr/>
        </p:nvPicPr>
        <p:blipFill>
          <a:blip r:embed="rId3"/>
          <a:stretch>
            <a:fillRect/>
          </a:stretch>
        </p:blipFill>
        <p:spPr>
          <a:xfrm>
            <a:off x="2285769" y="4041901"/>
            <a:ext cx="4821297" cy="1197837"/>
          </a:xfrm>
          <a:prstGeom prst="rect">
            <a:avLst/>
          </a:prstGeom>
        </p:spPr>
      </p:pic>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245202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400" y="2279286"/>
            <a:ext cx="5532120" cy="3977640"/>
          </a:xfrm>
          <a:prstGeom prst="rect">
            <a:avLst/>
          </a:prstGeom>
        </p:spPr>
      </p:pic>
      <p:sp>
        <p:nvSpPr>
          <p:cNvPr id="6" name="TextBox 5"/>
          <p:cNvSpPr txBox="1"/>
          <p:nvPr/>
        </p:nvSpPr>
        <p:spPr>
          <a:xfrm>
            <a:off x="893627" y="689916"/>
            <a:ext cx="7493926" cy="369332"/>
          </a:xfrm>
          <a:prstGeom prst="rect">
            <a:avLst/>
          </a:prstGeom>
          <a:noFill/>
        </p:spPr>
        <p:txBody>
          <a:bodyPr wrap="square" rtlCol="0">
            <a:spAutoFit/>
          </a:bodyPr>
          <a:lstStyle/>
          <a:p>
            <a:pPr algn="ctr"/>
            <a:endParaRPr lang="en-US" dirty="0"/>
          </a:p>
        </p:txBody>
      </p:sp>
      <p:sp>
        <p:nvSpPr>
          <p:cNvPr id="7" name="TextBox 6"/>
          <p:cNvSpPr txBox="1"/>
          <p:nvPr/>
        </p:nvSpPr>
        <p:spPr>
          <a:xfrm>
            <a:off x="391942" y="6460122"/>
            <a:ext cx="184666" cy="369332"/>
          </a:xfrm>
          <a:prstGeom prst="rect">
            <a:avLst/>
          </a:prstGeom>
          <a:noFill/>
        </p:spPr>
        <p:txBody>
          <a:bodyPr wrap="none" rtlCol="0">
            <a:spAutoFit/>
          </a:bodyPr>
          <a:lstStyle/>
          <a:p>
            <a:pPr algn="ctr"/>
            <a:endParaRPr lang="en-US" dirty="0"/>
          </a:p>
        </p:txBody>
      </p:sp>
      <p:sp>
        <p:nvSpPr>
          <p:cNvPr id="12" name="TextBox 11"/>
          <p:cNvSpPr txBox="1"/>
          <p:nvPr/>
        </p:nvSpPr>
        <p:spPr>
          <a:xfrm>
            <a:off x="391942" y="344956"/>
            <a:ext cx="8324843" cy="2246769"/>
          </a:xfrm>
          <a:prstGeom prst="rect">
            <a:avLst/>
          </a:prstGeom>
          <a:noFill/>
        </p:spPr>
        <p:txBody>
          <a:bodyPr wrap="square" rtlCol="0">
            <a:spAutoFit/>
          </a:bodyPr>
          <a:lstStyle/>
          <a:p>
            <a:pPr algn="ctr"/>
            <a:r>
              <a:rPr lang="en-US" sz="2800" dirty="0" smtClean="0">
                <a:latin typeface="Avenir Book"/>
                <a:cs typeface="Avenir Book"/>
              </a:rPr>
              <a:t>It looks weird!!</a:t>
            </a:r>
          </a:p>
          <a:p>
            <a:pPr algn="ctr"/>
            <a:r>
              <a:rPr lang="en-US" sz="2800" dirty="0" smtClean="0">
                <a:latin typeface="Avenir Book"/>
                <a:cs typeface="Avenir Book"/>
              </a:rPr>
              <a:t>However it looks like a Car and a Boat</a:t>
            </a:r>
          </a:p>
          <a:p>
            <a:pPr algn="ctr"/>
            <a:r>
              <a:rPr lang="en-US" sz="2800" dirty="0" smtClean="0">
                <a:latin typeface="Avenir Book"/>
                <a:cs typeface="Avenir Book"/>
              </a:rPr>
              <a:t>Boat with a wheel??</a:t>
            </a:r>
          </a:p>
          <a:p>
            <a:pPr algn="ctr"/>
            <a:r>
              <a:rPr lang="en-US" sz="2800" dirty="0" smtClean="0">
                <a:latin typeface="Avenir Book"/>
                <a:cs typeface="Avenir Book"/>
              </a:rPr>
              <a:t>Car with a bow?</a:t>
            </a:r>
          </a:p>
          <a:p>
            <a:pPr algn="ctr"/>
            <a:endParaRPr lang="en-US" sz="2800" dirty="0">
              <a:latin typeface="Avenir Book"/>
              <a:cs typeface="Avenir Book"/>
            </a:endParaRPr>
          </a:p>
        </p:txBody>
      </p:sp>
      <p:sp>
        <p:nvSpPr>
          <p:cNvPr id="9" name="Slide Number Placeholder 8"/>
          <p:cNvSpPr>
            <a:spLocks noGrp="1"/>
          </p:cNvSpPr>
          <p:nvPr>
            <p:ph type="sldNum" sz="quarter" idx="12"/>
          </p:nvPr>
        </p:nvSpPr>
        <p:spPr/>
        <p:txBody>
          <a:bodyPr/>
          <a:lstStyle/>
          <a:p>
            <a:fld id="{0A79A3A1-7B42-CD4C-B216-A98242FD0A3D}" type="slidenum">
              <a:rPr lang="en-US" smtClean="0"/>
              <a:t>8</a:t>
            </a:fld>
            <a:endParaRPr lang="en-US"/>
          </a:p>
        </p:txBody>
      </p:sp>
      <p:sp>
        <p:nvSpPr>
          <p:cNvPr id="2" name="Footer Placeholder 1"/>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5385612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a:xfrm>
            <a:off x="0" y="1847851"/>
            <a:ext cx="8829675" cy="4351338"/>
          </a:xfrm>
        </p:spPr>
        <p:txBody>
          <a:bodyPr>
            <a:normAutofit/>
          </a:bodyPr>
          <a:lstStyle/>
          <a:p>
            <a:r>
              <a:rPr lang="en-US" sz="2400" dirty="0" smtClean="0"/>
              <a:t>Typicality estimation is based on a model that is trained via images in PASCAL dataset</a:t>
            </a:r>
          </a:p>
          <a:p>
            <a:endParaRPr lang="en-US" sz="2400" dirty="0" smtClean="0"/>
          </a:p>
          <a:p>
            <a:r>
              <a:rPr lang="en-US" sz="2400" dirty="0" smtClean="0"/>
              <a:t>For learning CNN, </a:t>
            </a:r>
            <a:r>
              <a:rPr lang="en-US" sz="2400" b="1" dirty="0" smtClean="0"/>
              <a:t>Train set </a:t>
            </a:r>
            <a:r>
              <a:rPr lang="en-US" sz="2400" dirty="0" smtClean="0"/>
              <a:t>is ImageNet train set (Normal), and </a:t>
            </a:r>
            <a:r>
              <a:rPr lang="en-US" sz="2400" b="1" dirty="0" smtClean="0"/>
              <a:t>Test set I </a:t>
            </a:r>
            <a:r>
              <a:rPr lang="en-US" sz="2400" dirty="0" smtClean="0"/>
              <a:t>consists of Abnormal (our dataset) and Normal images (ImageNet test set). </a:t>
            </a:r>
          </a:p>
          <a:p>
            <a:r>
              <a:rPr lang="en-US" sz="2400" b="1" dirty="0" smtClean="0"/>
              <a:t>Test set II </a:t>
            </a:r>
            <a:r>
              <a:rPr lang="en-US" sz="2400" dirty="0" smtClean="0"/>
              <a:t>is consisting of Abnormal images (our dataset) and Normal images (PASCAL dataset). </a:t>
            </a:r>
            <a:endParaRPr lang="en-US" sz="2400" b="1" dirty="0" smtClean="0"/>
          </a:p>
        </p:txBody>
      </p:sp>
      <p:sp>
        <p:nvSpPr>
          <p:cNvPr id="6" name="Slide Number Placeholder 5"/>
          <p:cNvSpPr>
            <a:spLocks noGrp="1"/>
          </p:cNvSpPr>
          <p:nvPr>
            <p:ph type="sldNum" sz="quarter" idx="12"/>
          </p:nvPr>
        </p:nvSpPr>
        <p:spPr/>
        <p:txBody>
          <a:bodyPr/>
          <a:lstStyle/>
          <a:p>
            <a:fld id="{0A79A3A1-7B42-CD4C-B216-A98242FD0A3D}" type="slidenum">
              <a:rPr lang="en-US" smtClean="0"/>
              <a:t>80</a:t>
            </a:fld>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551101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smtClean="0"/>
              <a:t>Evaluation of different loss functions </a:t>
            </a:r>
          </a:p>
          <a:p>
            <a:endParaRPr lang="en-US" dirty="0"/>
          </a:p>
        </p:txBody>
      </p:sp>
      <p:sp>
        <p:nvSpPr>
          <p:cNvPr id="6" name="Slide Number Placeholder 5"/>
          <p:cNvSpPr>
            <a:spLocks noGrp="1"/>
          </p:cNvSpPr>
          <p:nvPr>
            <p:ph type="sldNum" sz="quarter" idx="12"/>
          </p:nvPr>
        </p:nvSpPr>
        <p:spPr/>
        <p:txBody>
          <a:bodyPr/>
          <a:lstStyle/>
          <a:p>
            <a:fld id="{0A79A3A1-7B42-CD4C-B216-A98242FD0A3D}" type="slidenum">
              <a:rPr lang="en-US" smtClean="0"/>
              <a:t>81</a:t>
            </a:fld>
            <a:endParaRPr lang="en-US"/>
          </a:p>
        </p:txBody>
      </p:sp>
      <p:pic>
        <p:nvPicPr>
          <p:cNvPr id="7" name="Picture 6"/>
          <p:cNvPicPr>
            <a:picLocks noChangeAspect="1"/>
          </p:cNvPicPr>
          <p:nvPr/>
        </p:nvPicPr>
        <p:blipFill>
          <a:blip r:embed="rId2"/>
          <a:stretch>
            <a:fillRect/>
          </a:stretch>
        </p:blipFill>
        <p:spPr>
          <a:xfrm>
            <a:off x="768866" y="2685444"/>
            <a:ext cx="7606267" cy="1766810"/>
          </a:xfrm>
          <a:prstGeom prst="rect">
            <a:avLst/>
          </a:prstGeom>
        </p:spPr>
      </p:pic>
      <p:sp>
        <p:nvSpPr>
          <p:cNvPr id="8" name="TextBox 7"/>
          <p:cNvSpPr txBox="1"/>
          <p:nvPr/>
        </p:nvSpPr>
        <p:spPr>
          <a:xfrm>
            <a:off x="1786270" y="4587190"/>
            <a:ext cx="5311069" cy="1477328"/>
          </a:xfrm>
          <a:prstGeom prst="rect">
            <a:avLst/>
          </a:prstGeom>
          <a:noFill/>
        </p:spPr>
        <p:txBody>
          <a:bodyPr wrap="none" rtlCol="0">
            <a:spAutoFit/>
          </a:bodyPr>
          <a:lstStyle/>
          <a:p>
            <a:pPr algn="ctr"/>
            <a:r>
              <a:rPr lang="en-US" dirty="0" err="1" smtClean="0">
                <a:solidFill>
                  <a:srgbClr val="220A34"/>
                </a:solidFill>
              </a:rPr>
              <a:t>Typ</a:t>
            </a:r>
            <a:r>
              <a:rPr lang="en-US" dirty="0" smtClean="0">
                <a:solidFill>
                  <a:srgbClr val="220A34"/>
                </a:solidFill>
              </a:rPr>
              <a:t> : Raw Typicality scores</a:t>
            </a:r>
          </a:p>
          <a:p>
            <a:pPr algn="ctr"/>
            <a:r>
              <a:rPr lang="en-US" dirty="0" err="1" smtClean="0">
                <a:solidFill>
                  <a:srgbClr val="220A34"/>
                </a:solidFill>
              </a:rPr>
              <a:t>Atyp</a:t>
            </a:r>
            <a:r>
              <a:rPr lang="en-US" dirty="0" smtClean="0">
                <a:solidFill>
                  <a:srgbClr val="220A34"/>
                </a:solidFill>
              </a:rPr>
              <a:t>: </a:t>
            </a:r>
            <a:r>
              <a:rPr lang="en-US" dirty="0">
                <a:solidFill>
                  <a:srgbClr val="220A34"/>
                </a:solidFill>
              </a:rPr>
              <a:t>Raw </a:t>
            </a:r>
            <a:r>
              <a:rPr lang="en-US" dirty="0" err="1">
                <a:solidFill>
                  <a:srgbClr val="220A34"/>
                </a:solidFill>
              </a:rPr>
              <a:t>A</a:t>
            </a:r>
            <a:r>
              <a:rPr lang="en-US" dirty="0" err="1" smtClean="0">
                <a:solidFill>
                  <a:srgbClr val="220A34"/>
                </a:solidFill>
              </a:rPr>
              <a:t>typicality</a:t>
            </a:r>
            <a:r>
              <a:rPr lang="en-US" dirty="0" smtClean="0">
                <a:solidFill>
                  <a:srgbClr val="220A34"/>
                </a:solidFill>
              </a:rPr>
              <a:t> scores</a:t>
            </a:r>
          </a:p>
          <a:p>
            <a:pPr algn="ctr"/>
            <a:r>
              <a:rPr lang="en-US" dirty="0" err="1" smtClean="0">
                <a:solidFill>
                  <a:srgbClr val="220A34"/>
                </a:solidFill>
              </a:rPr>
              <a:t>Cls-Typ</a:t>
            </a:r>
            <a:r>
              <a:rPr lang="en-US" dirty="0" smtClean="0">
                <a:solidFill>
                  <a:srgbClr val="220A34"/>
                </a:solidFill>
              </a:rPr>
              <a:t> </a:t>
            </a:r>
            <a:r>
              <a:rPr lang="en-US" dirty="0">
                <a:solidFill>
                  <a:srgbClr val="220A34"/>
                </a:solidFill>
              </a:rPr>
              <a:t>: </a:t>
            </a:r>
            <a:r>
              <a:rPr lang="en-US" dirty="0" smtClean="0">
                <a:solidFill>
                  <a:srgbClr val="220A34"/>
                </a:solidFill>
              </a:rPr>
              <a:t>Class-specific Raw </a:t>
            </a:r>
            <a:r>
              <a:rPr lang="en-US" dirty="0">
                <a:solidFill>
                  <a:srgbClr val="220A34"/>
                </a:solidFill>
              </a:rPr>
              <a:t>Typicality scores</a:t>
            </a:r>
          </a:p>
          <a:p>
            <a:pPr algn="ctr"/>
            <a:r>
              <a:rPr lang="en-US" dirty="0" err="1" smtClean="0">
                <a:solidFill>
                  <a:srgbClr val="220A34"/>
                </a:solidFill>
              </a:rPr>
              <a:t>Cls-Atyp</a:t>
            </a:r>
            <a:r>
              <a:rPr lang="en-US" dirty="0">
                <a:solidFill>
                  <a:srgbClr val="220A34"/>
                </a:solidFill>
              </a:rPr>
              <a:t>: Class-specific </a:t>
            </a:r>
            <a:r>
              <a:rPr lang="en-US" dirty="0" smtClean="0">
                <a:solidFill>
                  <a:srgbClr val="220A34"/>
                </a:solidFill>
              </a:rPr>
              <a:t>Raw </a:t>
            </a:r>
            <a:r>
              <a:rPr lang="en-US" dirty="0" err="1">
                <a:solidFill>
                  <a:srgbClr val="220A34"/>
                </a:solidFill>
              </a:rPr>
              <a:t>Atypicality</a:t>
            </a:r>
            <a:r>
              <a:rPr lang="en-US" dirty="0">
                <a:solidFill>
                  <a:srgbClr val="220A34"/>
                </a:solidFill>
              </a:rPr>
              <a:t> </a:t>
            </a:r>
            <a:r>
              <a:rPr lang="en-US" dirty="0" smtClean="0">
                <a:solidFill>
                  <a:srgbClr val="220A34"/>
                </a:solidFill>
              </a:rPr>
              <a:t>scores</a:t>
            </a:r>
            <a:endParaRPr lang="en-US" dirty="0">
              <a:solidFill>
                <a:srgbClr val="220A34"/>
              </a:solidFill>
            </a:endParaRPr>
          </a:p>
          <a:p>
            <a:pPr algn="ctr"/>
            <a:endParaRPr lang="en-US" dirty="0">
              <a:solidFill>
                <a:srgbClr val="220A34"/>
              </a:solidFill>
            </a:endParaRPr>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671645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6" name="Slide Number Placeholder 5"/>
          <p:cNvSpPr>
            <a:spLocks noGrp="1"/>
          </p:cNvSpPr>
          <p:nvPr>
            <p:ph type="sldNum" sz="quarter" idx="12"/>
          </p:nvPr>
        </p:nvSpPr>
        <p:spPr/>
        <p:txBody>
          <a:bodyPr/>
          <a:lstStyle/>
          <a:p>
            <a:fld id="{0A79A3A1-7B42-CD4C-B216-A98242FD0A3D}" type="slidenum">
              <a:rPr lang="en-US" smtClean="0"/>
              <a:t>82</a:t>
            </a:fld>
            <a:endParaRPr lang="en-US"/>
          </a:p>
        </p:txBody>
      </p:sp>
      <p:pic>
        <p:nvPicPr>
          <p:cNvPr id="7" name="Picture 6"/>
          <p:cNvPicPr>
            <a:picLocks noChangeAspect="1"/>
          </p:cNvPicPr>
          <p:nvPr/>
        </p:nvPicPr>
        <p:blipFill>
          <a:blip r:embed="rId2"/>
          <a:stretch>
            <a:fillRect/>
          </a:stretch>
        </p:blipFill>
        <p:spPr>
          <a:xfrm>
            <a:off x="1546959" y="1615670"/>
            <a:ext cx="5939691" cy="4477266"/>
          </a:xfrm>
          <a:prstGeom prst="rect">
            <a:avLst/>
          </a:prstGeom>
        </p:spPr>
      </p:pic>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1790800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01480"/>
            <a:ext cx="9144000" cy="4986116"/>
          </a:xfrm>
        </p:spPr>
        <p:txBody>
          <a:bodyPr>
            <a:normAutofit/>
          </a:bodyPr>
          <a:lstStyle/>
          <a:p>
            <a:pPr marL="457200" indent="-457200">
              <a:buFont typeface="+mj-lt"/>
              <a:buAutoNum type="arabicPeriod"/>
            </a:pPr>
            <a:r>
              <a:rPr lang="en-US" sz="2400" dirty="0" smtClean="0">
                <a:latin typeface="Avenir Book" charset="0"/>
                <a:ea typeface="Avenir Book" charset="0"/>
                <a:cs typeface="Avenir Book" charset="0"/>
              </a:rPr>
              <a:t>There is a big gap between humans and computer vision, when it comes to atypical images. </a:t>
            </a:r>
          </a:p>
          <a:p>
            <a:pPr marL="457200" indent="-457200">
              <a:buFont typeface="+mj-lt"/>
              <a:buAutoNum type="arabicPeriod"/>
            </a:pPr>
            <a:r>
              <a:rPr lang="en-US" sz="2400" dirty="0" smtClean="0">
                <a:latin typeface="Avenir Book" charset="0"/>
                <a:ea typeface="Avenir Book" charset="0"/>
                <a:cs typeface="Avenir Book" charset="0"/>
              </a:rPr>
              <a:t>Similar to human learning, we built algorithms that understand atypical images, without seeing them before.</a:t>
            </a:r>
          </a:p>
          <a:p>
            <a:pPr marL="457200" indent="-457200">
              <a:buFont typeface="+mj-lt"/>
              <a:buAutoNum type="arabicPeriod"/>
            </a:pPr>
            <a:r>
              <a:rPr lang="en-US" sz="2400" dirty="0" smtClean="0">
                <a:latin typeface="Avenir Book" charset="0"/>
                <a:ea typeface="Avenir Book" charset="0"/>
                <a:cs typeface="Avenir Book" charset="0"/>
              </a:rPr>
              <a:t>We used information theory and visual attributes to show that computational reasoning correlates with human reasoning about abnormality. </a:t>
            </a:r>
          </a:p>
          <a:p>
            <a:pPr marL="457200" indent="-457200">
              <a:buFont typeface="+mj-lt"/>
              <a:buAutoNum type="arabicPeriod"/>
            </a:pPr>
            <a:r>
              <a:rPr lang="en-US" sz="2400" dirty="0" smtClean="0">
                <a:latin typeface="Avenir Book" charset="0"/>
                <a:ea typeface="Avenir Book" charset="0"/>
                <a:cs typeface="Avenir Book" charset="0"/>
              </a:rPr>
              <a:t>Proposed a taxonomy for abnormality that has three main branches: Object, Context and Scene. </a:t>
            </a:r>
          </a:p>
          <a:p>
            <a:pPr marL="457200" indent="-457200">
              <a:buFont typeface="+mj-lt"/>
              <a:buAutoNum type="arabicPeriod"/>
            </a:pPr>
            <a:r>
              <a:rPr lang="en-US" sz="2400" dirty="0" smtClean="0">
                <a:latin typeface="Avenir Book" charset="0"/>
                <a:ea typeface="Avenir Book" charset="0"/>
                <a:cs typeface="Avenir Book" charset="0"/>
              </a:rPr>
              <a:t>Incorporating typicality estimation in learning discriminative object classifiers improves the performance on both normal and abnormal objects. </a:t>
            </a:r>
            <a:endParaRPr lang="en-US" sz="2400" dirty="0">
              <a:latin typeface="Avenir Book" charset="0"/>
              <a:ea typeface="Avenir Book" charset="0"/>
              <a:cs typeface="Avenir Book" charset="0"/>
            </a:endParaRPr>
          </a:p>
        </p:txBody>
      </p:sp>
      <p:sp>
        <p:nvSpPr>
          <p:cNvPr id="6" name="Slide Number Placeholder 5"/>
          <p:cNvSpPr>
            <a:spLocks noGrp="1"/>
          </p:cNvSpPr>
          <p:nvPr>
            <p:ph type="sldNum" sz="quarter" idx="12"/>
          </p:nvPr>
        </p:nvSpPr>
        <p:spPr/>
        <p:txBody>
          <a:bodyPr/>
          <a:lstStyle/>
          <a:p>
            <a:fld id="{0A79A3A1-7B42-CD4C-B216-A98242FD0A3D}" type="slidenum">
              <a:rPr lang="en-US" smtClean="0"/>
              <a:t>83</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
        <p:nvSpPr>
          <p:cNvPr id="7" name="Title 1"/>
          <p:cNvSpPr>
            <a:spLocks noGrp="1"/>
          </p:cNvSpPr>
          <p:nvPr>
            <p:ph type="title"/>
          </p:nvPr>
        </p:nvSpPr>
        <p:spPr>
          <a:xfrm>
            <a:off x="628650" y="0"/>
            <a:ext cx="7886700" cy="1325563"/>
          </a:xfrm>
        </p:spPr>
        <p:txBody>
          <a:bodyPr/>
          <a:lstStyle/>
          <a:p>
            <a:r>
              <a:rPr lang="en-US" dirty="0" smtClean="0"/>
              <a:t>Summary</a:t>
            </a:r>
            <a:endParaRPr lang="en-US" sz="3600" dirty="0"/>
          </a:p>
        </p:txBody>
      </p:sp>
    </p:spTree>
    <p:extLst>
      <p:ext uri="{BB962C8B-B14F-4D97-AF65-F5344CB8AC3E}">
        <p14:creationId xmlns:p14="http://schemas.microsoft.com/office/powerpoint/2010/main" val="171083270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Future Work</a:t>
            </a:r>
            <a:endParaRPr lang="en-US" sz="3600" dirty="0"/>
          </a:p>
        </p:txBody>
      </p:sp>
      <p:sp>
        <p:nvSpPr>
          <p:cNvPr id="3" name="Content Placeholder 2"/>
          <p:cNvSpPr>
            <a:spLocks noGrp="1"/>
          </p:cNvSpPr>
          <p:nvPr>
            <p:ph idx="1"/>
          </p:nvPr>
        </p:nvSpPr>
        <p:spPr>
          <a:xfrm>
            <a:off x="53163" y="1400324"/>
            <a:ext cx="9090837" cy="4351338"/>
          </a:xfrm>
        </p:spPr>
        <p:txBody>
          <a:bodyPr>
            <a:normAutofit lnSpcReduction="10000"/>
          </a:bodyPr>
          <a:lstStyle/>
          <a:p>
            <a:r>
              <a:rPr lang="en-US" sz="2400" dirty="0" smtClean="0">
                <a:latin typeface="Avenir Book" charset="0"/>
                <a:ea typeface="Avenir Book" charset="0"/>
                <a:cs typeface="Avenir Book" charset="0"/>
              </a:rPr>
              <a:t>Application </a:t>
            </a:r>
            <a:r>
              <a:rPr lang="en-US" sz="2400" dirty="0">
                <a:latin typeface="Avenir Book" charset="0"/>
                <a:ea typeface="Avenir Book" charset="0"/>
                <a:cs typeface="Avenir Book" charset="0"/>
              </a:rPr>
              <a:t>of typicality estimation in detection and scene categorization. </a:t>
            </a:r>
            <a:endParaRPr lang="en-US" sz="2400" dirty="0" smtClean="0">
              <a:latin typeface="Avenir Book" charset="0"/>
              <a:ea typeface="Avenir Book" charset="0"/>
              <a:cs typeface="Avenir Book" charset="0"/>
            </a:endParaRPr>
          </a:p>
          <a:p>
            <a:endParaRPr lang="en-US" sz="2400" dirty="0">
              <a:solidFill>
                <a:srgbClr val="FF0000"/>
              </a:solidFill>
              <a:latin typeface="Avenir Book" charset="0"/>
              <a:ea typeface="Avenir Book" charset="0"/>
              <a:cs typeface="Avenir Book" charset="0"/>
            </a:endParaRPr>
          </a:p>
          <a:p>
            <a:r>
              <a:rPr lang="en-US" sz="2400" dirty="0" smtClean="0">
                <a:latin typeface="Avenir Book" charset="0"/>
                <a:ea typeface="Avenir Book" charset="0"/>
                <a:cs typeface="Avenir Book" charset="0"/>
              </a:rPr>
              <a:t>Investigation of applications of typicality in image captioning, and its connections to image specificity or memorability. </a:t>
            </a:r>
            <a:endParaRPr lang="en-US" sz="2400" dirty="0" smtClean="0">
              <a:latin typeface="Avenir Book" charset="0"/>
              <a:ea typeface="Avenir Book" charset="0"/>
              <a:cs typeface="Avenir Book" charset="0"/>
            </a:endParaRPr>
          </a:p>
          <a:p>
            <a:endParaRPr lang="en-US" sz="2400" dirty="0" smtClean="0">
              <a:latin typeface="Avenir Book" charset="0"/>
              <a:ea typeface="Avenir Book" charset="0"/>
              <a:cs typeface="Avenir Book" charset="0"/>
            </a:endParaRPr>
          </a:p>
          <a:p>
            <a:r>
              <a:rPr lang="en-US" sz="2400" dirty="0">
                <a:latin typeface="Avenir Book" charset="0"/>
                <a:ea typeface="Avenir Book" charset="0"/>
                <a:cs typeface="Avenir Book" charset="0"/>
              </a:rPr>
              <a:t>Using prototype theory in learning visual classifiers with few training examples. </a:t>
            </a:r>
            <a:endParaRPr lang="en-US" sz="2400" dirty="0" smtClean="0">
              <a:latin typeface="Avenir Book" charset="0"/>
              <a:ea typeface="Avenir Book" charset="0"/>
              <a:cs typeface="Avenir Book" charset="0"/>
            </a:endParaRPr>
          </a:p>
          <a:p>
            <a:endParaRPr lang="en-US" sz="2400" dirty="0">
              <a:latin typeface="Avenir Book" charset="0"/>
              <a:ea typeface="Avenir Book" charset="0"/>
              <a:cs typeface="Avenir Book" charset="0"/>
            </a:endParaRPr>
          </a:p>
          <a:p>
            <a:r>
              <a:rPr lang="en-US" sz="2400" dirty="0" smtClean="0">
                <a:latin typeface="Avenir Book" charset="0"/>
                <a:ea typeface="Avenir Book" charset="0"/>
                <a:cs typeface="Avenir Book" charset="0"/>
              </a:rPr>
              <a:t>Incorporating typicality in training CNN to learn more robust feature representation. </a:t>
            </a:r>
            <a:endParaRPr lang="en-US" sz="2400" dirty="0">
              <a:latin typeface="Avenir Book" charset="0"/>
              <a:ea typeface="Avenir Book" charset="0"/>
              <a:cs typeface="Avenir Book" charset="0"/>
            </a:endParaRPr>
          </a:p>
        </p:txBody>
      </p:sp>
      <p:sp>
        <p:nvSpPr>
          <p:cNvPr id="6" name="Slide Number Placeholder 5"/>
          <p:cNvSpPr>
            <a:spLocks noGrp="1"/>
          </p:cNvSpPr>
          <p:nvPr>
            <p:ph type="sldNum" sz="quarter" idx="12"/>
          </p:nvPr>
        </p:nvSpPr>
        <p:spPr/>
        <p:txBody>
          <a:bodyPr/>
          <a:lstStyle/>
          <a:p>
            <a:fld id="{0A79A3A1-7B42-CD4C-B216-A98242FD0A3D}" type="slidenum">
              <a:rPr lang="en-US" smtClean="0"/>
              <a:t>84</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4771398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77259"/>
            <a:ext cx="7886700" cy="1325563"/>
          </a:xfrm>
        </p:spPr>
        <p:txBody>
          <a:bodyPr>
            <a:normAutofit/>
          </a:bodyPr>
          <a:lstStyle/>
          <a:p>
            <a:pPr algn="ctr"/>
            <a:r>
              <a:rPr lang="en-US" sz="6600" b="1" dirty="0" smtClean="0"/>
              <a:t>Thank you! </a:t>
            </a:r>
            <a:endParaRPr lang="en-US" sz="6600" b="1" dirty="0"/>
          </a:p>
        </p:txBody>
      </p:sp>
      <p:sp>
        <p:nvSpPr>
          <p:cNvPr id="6" name="Slide Number Placeholder 5"/>
          <p:cNvSpPr>
            <a:spLocks noGrp="1"/>
          </p:cNvSpPr>
          <p:nvPr>
            <p:ph type="sldNum" sz="quarter" idx="12"/>
          </p:nvPr>
        </p:nvSpPr>
        <p:spPr/>
        <p:txBody>
          <a:bodyPr/>
          <a:lstStyle/>
          <a:p>
            <a:fld id="{0A79A3A1-7B42-CD4C-B216-A98242FD0A3D}" type="slidenum">
              <a:rPr lang="en-US" smtClean="0"/>
              <a:t>85</a:t>
            </a:fld>
            <a:endParaRPr lang="en-US"/>
          </a:p>
        </p:txBody>
      </p:sp>
      <p:sp>
        <p:nvSpPr>
          <p:cNvPr id="3" name="Footer Placeholder 2"/>
          <p:cNvSpPr>
            <a:spLocks noGrp="1"/>
          </p:cNvSpPr>
          <p:nvPr>
            <p:ph type="ftr" sz="quarter" idx="11"/>
          </p:nvPr>
        </p:nvSpPr>
        <p:spPr/>
        <p:txBody>
          <a:bodyPr/>
          <a:lstStyle/>
          <a:p>
            <a:r>
              <a:rPr lang="en-US" smtClean="0"/>
              <a:t>Babak Saleh</a:t>
            </a:r>
            <a:endParaRPr lang="en-US"/>
          </a:p>
        </p:txBody>
      </p:sp>
      <p:pic>
        <p:nvPicPr>
          <p:cNvPr id="9" name="Picture 8" descr="ali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612" y="3069623"/>
            <a:ext cx="1712127" cy="2033553"/>
          </a:xfrm>
          <a:prstGeom prst="rect">
            <a:avLst/>
          </a:prstGeom>
          <a:effectLst>
            <a:softEdge rad="12700"/>
          </a:effectLst>
        </p:spPr>
      </p:pic>
      <p:pic>
        <p:nvPicPr>
          <p:cNvPr id="10" name="Picture 9" descr="feldman2.jpg"/>
          <p:cNvPicPr>
            <a:picLocks noChangeAspect="1"/>
          </p:cNvPicPr>
          <p:nvPr/>
        </p:nvPicPr>
        <p:blipFill rotWithShape="1">
          <a:blip r:embed="rId3">
            <a:extLst>
              <a:ext uri="{28A0092B-C50C-407E-A947-70E740481C1C}">
                <a14:useLocalDpi xmlns:a14="http://schemas.microsoft.com/office/drawing/2010/main" val="0"/>
              </a:ext>
            </a:extLst>
          </a:blip>
          <a:srcRect r="5183" b="2988"/>
          <a:stretch/>
        </p:blipFill>
        <p:spPr>
          <a:xfrm>
            <a:off x="2001586" y="3059216"/>
            <a:ext cx="1753924" cy="2033553"/>
          </a:xfrm>
          <a:prstGeom prst="rect">
            <a:avLst/>
          </a:prstGeom>
          <a:effectLst>
            <a:softEdge rad="31750"/>
          </a:effectLst>
        </p:spPr>
      </p:pic>
      <p:pic>
        <p:nvPicPr>
          <p:cNvPr id="11" name="Picture 10" descr="ahm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202" y="3048810"/>
            <a:ext cx="1848087" cy="2054366"/>
          </a:xfrm>
          <a:prstGeom prst="rect">
            <a:avLst/>
          </a:prstGeom>
          <a:effectLst>
            <a:softEdge rad="31750"/>
          </a:effectLst>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b="21684"/>
          <a:stretch/>
        </p:blipFill>
        <p:spPr>
          <a:xfrm>
            <a:off x="7316059" y="3073011"/>
            <a:ext cx="1720516" cy="2026775"/>
          </a:xfrm>
          <a:prstGeom prst="rect">
            <a:avLst/>
          </a:prstGeom>
          <a:ln>
            <a:noFill/>
          </a:ln>
          <a:effectLst>
            <a:softEdge rad="12700"/>
          </a:effectLst>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12737" t="5733" r="3542" b="10756"/>
          <a:stretch/>
        </p:blipFill>
        <p:spPr>
          <a:xfrm>
            <a:off x="5599841" y="3084153"/>
            <a:ext cx="1716218" cy="2023516"/>
          </a:xfrm>
          <a:prstGeom prst="rect">
            <a:avLst/>
          </a:prstGeom>
          <a:effectLst>
            <a:softEdge rad="12700"/>
          </a:effectLst>
        </p:spPr>
      </p:pic>
    </p:spTree>
    <p:extLst>
      <p:ext uri="{BB962C8B-B14F-4D97-AF65-F5344CB8AC3E}">
        <p14:creationId xmlns:p14="http://schemas.microsoft.com/office/powerpoint/2010/main" val="2500487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Related Work	</a:t>
            </a:r>
            <a:endParaRPr lang="en-US" dirty="0"/>
          </a:p>
        </p:txBody>
      </p:sp>
      <p:sp>
        <p:nvSpPr>
          <p:cNvPr id="3" name="Content Placeholder 2"/>
          <p:cNvSpPr>
            <a:spLocks noGrp="1"/>
          </p:cNvSpPr>
          <p:nvPr>
            <p:ph idx="1"/>
          </p:nvPr>
        </p:nvSpPr>
        <p:spPr>
          <a:xfrm>
            <a:off x="0" y="1116419"/>
            <a:ext cx="9144000" cy="5060544"/>
          </a:xfrm>
        </p:spPr>
        <p:txBody>
          <a:bodyPr>
            <a:normAutofit/>
          </a:bodyPr>
          <a:lstStyle/>
          <a:p>
            <a:r>
              <a:rPr lang="en-US" smtClean="0"/>
              <a:t>Connecting CNN </a:t>
            </a:r>
            <a:r>
              <a:rPr lang="en-US" dirty="0" smtClean="0"/>
              <a:t>with Neuroscience &amp; Perception</a:t>
            </a:r>
          </a:p>
        </p:txBody>
      </p:sp>
      <p:sp>
        <p:nvSpPr>
          <p:cNvPr id="6" name="Slide Number Placeholder 5"/>
          <p:cNvSpPr>
            <a:spLocks noGrp="1"/>
          </p:cNvSpPr>
          <p:nvPr>
            <p:ph type="sldNum" sz="quarter" idx="12"/>
          </p:nvPr>
        </p:nvSpPr>
        <p:spPr/>
        <p:txBody>
          <a:bodyPr/>
          <a:lstStyle/>
          <a:p>
            <a:fld id="{0A79A3A1-7B42-CD4C-B216-A98242FD0A3D}" type="slidenum">
              <a:rPr lang="en-US" smtClean="0"/>
              <a:t>86</a:t>
            </a:fld>
            <a:endParaRPr lang="en-US"/>
          </a:p>
        </p:txBody>
      </p:sp>
      <p:pic>
        <p:nvPicPr>
          <p:cNvPr id="5" name="Picture 4"/>
          <p:cNvPicPr>
            <a:picLocks noChangeAspect="1"/>
          </p:cNvPicPr>
          <p:nvPr/>
        </p:nvPicPr>
        <p:blipFill>
          <a:blip r:embed="rId3"/>
          <a:stretch>
            <a:fillRect/>
          </a:stretch>
        </p:blipFill>
        <p:spPr>
          <a:xfrm>
            <a:off x="4572000" y="2363429"/>
            <a:ext cx="4354434" cy="3049429"/>
          </a:xfrm>
          <a:prstGeom prst="rect">
            <a:avLst/>
          </a:prstGeom>
        </p:spPr>
      </p:pic>
      <p:sp>
        <p:nvSpPr>
          <p:cNvPr id="8" name="TextBox 7"/>
          <p:cNvSpPr txBox="1"/>
          <p:nvPr/>
        </p:nvSpPr>
        <p:spPr>
          <a:xfrm>
            <a:off x="5033664" y="5610244"/>
            <a:ext cx="2162772" cy="369332"/>
          </a:xfrm>
          <a:prstGeom prst="rect">
            <a:avLst/>
          </a:prstGeom>
          <a:noFill/>
        </p:spPr>
        <p:txBody>
          <a:bodyPr wrap="none" rtlCol="0">
            <a:spAutoFit/>
          </a:bodyPr>
          <a:lstStyle/>
          <a:p>
            <a:r>
              <a:rPr lang="en-US">
                <a:solidFill>
                  <a:srgbClr val="3C1659"/>
                </a:solidFill>
              </a:rPr>
              <a:t>[</a:t>
            </a:r>
            <a:r>
              <a:rPr lang="en-US" dirty="0" err="1">
                <a:solidFill>
                  <a:srgbClr val="3C1659"/>
                </a:solidFill>
              </a:rPr>
              <a:t>Yamnis</a:t>
            </a:r>
            <a:r>
              <a:rPr lang="en-US" dirty="0">
                <a:solidFill>
                  <a:srgbClr val="3C1659"/>
                </a:solidFill>
              </a:rPr>
              <a:t> et al.’14],</a:t>
            </a:r>
            <a:endParaRPr lang="en-US" dirty="0"/>
          </a:p>
        </p:txBody>
      </p:sp>
      <p:pic>
        <p:nvPicPr>
          <p:cNvPr id="9" name="Picture 8"/>
          <p:cNvPicPr>
            <a:picLocks noChangeAspect="1"/>
          </p:cNvPicPr>
          <p:nvPr/>
        </p:nvPicPr>
        <p:blipFill>
          <a:blip r:embed="rId4"/>
          <a:stretch>
            <a:fillRect/>
          </a:stretch>
        </p:blipFill>
        <p:spPr>
          <a:xfrm>
            <a:off x="128630" y="1724205"/>
            <a:ext cx="4061901" cy="4124876"/>
          </a:xfrm>
          <a:prstGeom prst="rect">
            <a:avLst/>
          </a:prstGeom>
        </p:spPr>
      </p:pic>
      <p:sp>
        <p:nvSpPr>
          <p:cNvPr id="10" name="TextBox 9"/>
          <p:cNvSpPr txBox="1"/>
          <p:nvPr/>
        </p:nvSpPr>
        <p:spPr>
          <a:xfrm>
            <a:off x="1078195" y="5849081"/>
            <a:ext cx="2217274" cy="369332"/>
          </a:xfrm>
          <a:prstGeom prst="rect">
            <a:avLst/>
          </a:prstGeom>
          <a:noFill/>
        </p:spPr>
        <p:txBody>
          <a:bodyPr wrap="none" rtlCol="0">
            <a:spAutoFit/>
          </a:bodyPr>
          <a:lstStyle/>
          <a:p>
            <a:r>
              <a:rPr lang="en-US" dirty="0" smtClean="0">
                <a:solidFill>
                  <a:srgbClr val="3C1659"/>
                </a:solidFill>
              </a:rPr>
              <a:t>[</a:t>
            </a:r>
            <a:r>
              <a:rPr lang="en-US" dirty="0" err="1" smtClean="0">
                <a:solidFill>
                  <a:srgbClr val="3C1659"/>
                </a:solidFill>
              </a:rPr>
              <a:t>Cadieu</a:t>
            </a:r>
            <a:r>
              <a:rPr lang="en-US" dirty="0" smtClean="0">
                <a:solidFill>
                  <a:srgbClr val="3C1659"/>
                </a:solidFill>
              </a:rPr>
              <a:t> et </a:t>
            </a:r>
            <a:r>
              <a:rPr lang="en-US" dirty="0">
                <a:solidFill>
                  <a:srgbClr val="3C1659"/>
                </a:solidFill>
              </a:rPr>
              <a:t>al.’14],</a:t>
            </a:r>
            <a:endParaRPr lang="en-US" dirty="0"/>
          </a:p>
        </p:txBody>
      </p:sp>
      <p:sp>
        <p:nvSpPr>
          <p:cNvPr id="11" name="Footer Placeholder 10"/>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50809265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a:t>
            </a:r>
            <a:endParaRPr lang="en-US" dirty="0"/>
          </a:p>
        </p:txBody>
      </p:sp>
      <p:sp>
        <p:nvSpPr>
          <p:cNvPr id="3" name="Content Placeholder 2"/>
          <p:cNvSpPr>
            <a:spLocks noGrp="1"/>
          </p:cNvSpPr>
          <p:nvPr>
            <p:ph idx="1"/>
          </p:nvPr>
        </p:nvSpPr>
        <p:spPr>
          <a:xfrm>
            <a:off x="314325" y="1690689"/>
            <a:ext cx="8515350" cy="4351338"/>
          </a:xfrm>
        </p:spPr>
        <p:txBody>
          <a:bodyPr>
            <a:normAutofit/>
          </a:bodyPr>
          <a:lstStyle/>
          <a:p>
            <a:pPr marL="0" indent="0">
              <a:buNone/>
            </a:pPr>
            <a:r>
              <a:rPr lang="en-US" dirty="0" smtClean="0"/>
              <a:t>Training strategies for learning:</a:t>
            </a:r>
          </a:p>
          <a:p>
            <a:pPr lvl="1"/>
            <a:r>
              <a:rPr lang="en-US" sz="2800" dirty="0"/>
              <a:t>Technical specifications </a:t>
            </a:r>
            <a:r>
              <a:rPr lang="en-US" sz="2000" dirty="0">
                <a:solidFill>
                  <a:srgbClr val="3C1659"/>
                </a:solidFill>
              </a:rPr>
              <a:t>[</a:t>
            </a:r>
            <a:r>
              <a:rPr lang="en-US" sz="2000" dirty="0" err="1">
                <a:solidFill>
                  <a:srgbClr val="3C1659"/>
                </a:solidFill>
              </a:rPr>
              <a:t>Razavian</a:t>
            </a:r>
            <a:r>
              <a:rPr lang="en-US" sz="2000" dirty="0">
                <a:solidFill>
                  <a:srgbClr val="3C1659"/>
                </a:solidFill>
              </a:rPr>
              <a:t> et al.’14]</a:t>
            </a:r>
            <a:endParaRPr lang="en-US" dirty="0">
              <a:solidFill>
                <a:srgbClr val="3C1659"/>
              </a:solidFill>
            </a:endParaRPr>
          </a:p>
          <a:p>
            <a:pPr lvl="2">
              <a:buFont typeface="Wingdings" charset="2"/>
              <a:buChar char="Ø"/>
            </a:pPr>
            <a:r>
              <a:rPr lang="en-US" sz="2400" dirty="0"/>
              <a:t>Learning rate</a:t>
            </a:r>
          </a:p>
          <a:p>
            <a:pPr lvl="2">
              <a:buFont typeface="Wingdings" charset="2"/>
              <a:buChar char="Ø"/>
            </a:pPr>
            <a:r>
              <a:rPr lang="en-US" sz="2400" dirty="0"/>
              <a:t>Batch size</a:t>
            </a:r>
          </a:p>
          <a:p>
            <a:pPr marL="0" indent="0">
              <a:buNone/>
            </a:pPr>
            <a:endParaRPr lang="en-US" dirty="0" smtClean="0"/>
          </a:p>
          <a:p>
            <a:pPr lvl="1"/>
            <a:r>
              <a:rPr lang="en-US" sz="2800" dirty="0" smtClean="0"/>
              <a:t>Curriculum learning </a:t>
            </a:r>
            <a:r>
              <a:rPr lang="en-US" sz="2000" dirty="0" smtClean="0">
                <a:solidFill>
                  <a:srgbClr val="3C1659"/>
                </a:solidFill>
              </a:rPr>
              <a:t>[</a:t>
            </a:r>
            <a:r>
              <a:rPr lang="en-US" sz="2000" dirty="0" err="1" smtClean="0">
                <a:solidFill>
                  <a:srgbClr val="3C1659"/>
                </a:solidFill>
              </a:rPr>
              <a:t>Bengio</a:t>
            </a:r>
            <a:r>
              <a:rPr lang="en-US" sz="2000" dirty="0" smtClean="0">
                <a:solidFill>
                  <a:srgbClr val="3C1659"/>
                </a:solidFill>
              </a:rPr>
              <a:t> et al.’09]</a:t>
            </a:r>
            <a:endParaRPr lang="en-US" sz="1600" dirty="0">
              <a:solidFill>
                <a:srgbClr val="3C1659"/>
              </a:solidFill>
            </a:endParaRPr>
          </a:p>
          <a:p>
            <a:pPr lvl="2">
              <a:buFont typeface="Wingdings" charset="2"/>
              <a:buChar char="Ø"/>
            </a:pPr>
            <a:r>
              <a:rPr lang="en-US" sz="2400" dirty="0" smtClean="0"/>
              <a:t>Order of the training samples are important. </a:t>
            </a:r>
          </a:p>
          <a:p>
            <a:pPr lvl="2">
              <a:buFont typeface="Wingdings" charset="2"/>
              <a:buChar char="Ø"/>
            </a:pPr>
            <a:r>
              <a:rPr lang="en-US" sz="2400" dirty="0" smtClean="0"/>
              <a:t>Better classifiers are trained with seeing better examples first</a:t>
            </a:r>
          </a:p>
          <a:p>
            <a:pPr lvl="1"/>
            <a:endParaRPr lang="en-US" dirty="0" smtClean="0"/>
          </a:p>
        </p:txBody>
      </p:sp>
      <p:sp>
        <p:nvSpPr>
          <p:cNvPr id="6" name="Slide Number Placeholder 5"/>
          <p:cNvSpPr>
            <a:spLocks noGrp="1"/>
          </p:cNvSpPr>
          <p:nvPr>
            <p:ph type="sldNum" sz="quarter" idx="12"/>
          </p:nvPr>
        </p:nvSpPr>
        <p:spPr/>
        <p:txBody>
          <a:bodyPr/>
          <a:lstStyle/>
          <a:p>
            <a:fld id="{0A79A3A1-7B42-CD4C-B216-A98242FD0A3D}" type="slidenum">
              <a:rPr lang="en-US" smtClean="0"/>
              <a:t>87</a:t>
            </a:fld>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3299718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PASCAL</a:t>
            </a:r>
            <a:endParaRPr lang="en-US" dirty="0"/>
          </a:p>
        </p:txBody>
      </p:sp>
      <p:pic>
        <p:nvPicPr>
          <p:cNvPr id="7" name="Content Placeholder 6"/>
          <p:cNvPicPr>
            <a:picLocks noGrp="1" noChangeAspect="1"/>
          </p:cNvPicPr>
          <p:nvPr>
            <p:ph idx="1"/>
          </p:nvPr>
        </p:nvPicPr>
        <p:blipFill>
          <a:blip r:embed="rId2"/>
          <a:stretch>
            <a:fillRect/>
          </a:stretch>
        </p:blipFill>
        <p:spPr>
          <a:xfrm>
            <a:off x="1255673" y="2145141"/>
            <a:ext cx="6632654" cy="3712306"/>
          </a:xfrm>
          <a:prstGeom prst="rect">
            <a:avLst/>
          </a:prstGeom>
        </p:spPr>
      </p:pic>
      <p:sp>
        <p:nvSpPr>
          <p:cNvPr id="6" name="Slide Number Placeholder 5"/>
          <p:cNvSpPr>
            <a:spLocks noGrp="1"/>
          </p:cNvSpPr>
          <p:nvPr>
            <p:ph type="sldNum" sz="quarter" idx="12"/>
          </p:nvPr>
        </p:nvSpPr>
        <p:spPr/>
        <p:txBody>
          <a:bodyPr/>
          <a:lstStyle/>
          <a:p>
            <a:fld id="{0A79A3A1-7B42-CD4C-B216-A98242FD0A3D}" type="slidenum">
              <a:rPr lang="en-US" smtClean="0"/>
              <a:t>88</a:t>
            </a:fld>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525755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33" y="233348"/>
            <a:ext cx="8644270" cy="1325563"/>
          </a:xfrm>
        </p:spPr>
        <p:txBody>
          <a:bodyPr>
            <a:normAutofit/>
          </a:bodyPr>
          <a:lstStyle/>
          <a:p>
            <a:r>
              <a:rPr lang="en-US" sz="3600" dirty="0" smtClean="0"/>
              <a:t>Localized Attribute for </a:t>
            </a:r>
            <a:br>
              <a:rPr lang="en-US" sz="3600" dirty="0" smtClean="0"/>
            </a:br>
            <a:r>
              <a:rPr lang="en-US" sz="3600" dirty="0" smtClean="0"/>
              <a:t>Fine-grained Categorization</a:t>
            </a:r>
            <a:endParaRPr lang="en-US" sz="3600" dirty="0">
              <a:solidFill>
                <a:srgbClr val="3C1659"/>
              </a:solidFill>
            </a:endParaRPr>
          </a:p>
        </p:txBody>
      </p:sp>
      <p:sp>
        <p:nvSpPr>
          <p:cNvPr id="4" name="Footer Placeholder 3"/>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89</a:t>
            </a:fld>
            <a:endParaRPr lang="en-US"/>
          </a:p>
        </p:txBody>
      </p:sp>
      <p:pic>
        <p:nvPicPr>
          <p:cNvPr id="6" name="Picture 5" descr="Bronzed_Cowbird_0005_24173 - Version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293" y="2930264"/>
            <a:ext cx="1188375" cy="680350"/>
          </a:xfrm>
          <a:prstGeom prst="rect">
            <a:avLst/>
          </a:prstGeom>
        </p:spPr>
      </p:pic>
      <p:pic>
        <p:nvPicPr>
          <p:cNvPr id="7" name="Picture 6" descr="Bronzed_Cowbird_0005_24173 - Version 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707" y="3897951"/>
            <a:ext cx="1198630" cy="771185"/>
          </a:xfrm>
          <a:prstGeom prst="rect">
            <a:avLst/>
          </a:prstGeom>
        </p:spPr>
      </p:pic>
      <p:pic>
        <p:nvPicPr>
          <p:cNvPr id="8" name="Picture 7" descr="Bronzed_Cowbird_0005_24173 - Version 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298" y="3453533"/>
            <a:ext cx="1196371" cy="607153"/>
          </a:xfrm>
          <a:prstGeom prst="rect">
            <a:avLst/>
          </a:prstGeom>
        </p:spPr>
      </p:pic>
      <p:pic>
        <p:nvPicPr>
          <p:cNvPr id="9" name="Picture 8" descr="Bronzed_Cowbird_0005_24173 - Version 5.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808" y="4489681"/>
            <a:ext cx="1197656" cy="842386"/>
          </a:xfrm>
          <a:prstGeom prst="rect">
            <a:avLst/>
          </a:prstGeom>
        </p:spPr>
      </p:pic>
      <p:pic>
        <p:nvPicPr>
          <p:cNvPr id="10" name="Picture 9" descr="Bronzed_Cowbird_0005_2417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13" y="2756642"/>
            <a:ext cx="2271082" cy="2291242"/>
          </a:xfrm>
          <a:prstGeom prst="rect">
            <a:avLst/>
          </a:prstGeom>
        </p:spPr>
      </p:pic>
      <p:sp>
        <p:nvSpPr>
          <p:cNvPr id="11" name="Rectangle 10"/>
          <p:cNvSpPr/>
          <p:nvPr/>
        </p:nvSpPr>
        <p:spPr>
          <a:xfrm>
            <a:off x="981822" y="3178480"/>
            <a:ext cx="650599" cy="55889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454819" y="3795426"/>
            <a:ext cx="974660" cy="5528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07073" y="4368423"/>
            <a:ext cx="550171" cy="5528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221050" y="4435451"/>
            <a:ext cx="732278" cy="60815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909548" y="3063752"/>
            <a:ext cx="1569704" cy="1735140"/>
          </a:xfrm>
          <a:prstGeom prst="rect">
            <a:avLst/>
          </a:prstGeom>
          <a:noFill/>
          <a:ln w="38100"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3278039" y="2523742"/>
            <a:ext cx="2780338" cy="371945"/>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295097" y="2508886"/>
            <a:ext cx="2751074" cy="307777"/>
          </a:xfrm>
          <a:prstGeom prst="rect">
            <a:avLst/>
          </a:prstGeom>
          <a:noFill/>
        </p:spPr>
        <p:txBody>
          <a:bodyPr wrap="none" rtlCol="0">
            <a:spAutoFit/>
          </a:bodyPr>
          <a:lstStyle/>
          <a:p>
            <a:r>
              <a:rPr lang="en-US" sz="1400" dirty="0" smtClean="0"/>
              <a:t>Part-Based Feature Extraction</a:t>
            </a:r>
            <a:endParaRPr lang="en-US" sz="1400" dirty="0"/>
          </a:p>
        </p:txBody>
      </p:sp>
      <p:sp>
        <p:nvSpPr>
          <p:cNvPr id="18" name="TextBox 17"/>
          <p:cNvSpPr txBox="1"/>
          <p:nvPr/>
        </p:nvSpPr>
        <p:spPr>
          <a:xfrm>
            <a:off x="4535756" y="3033812"/>
            <a:ext cx="1318452" cy="276999"/>
          </a:xfrm>
          <a:prstGeom prst="rect">
            <a:avLst/>
          </a:prstGeom>
          <a:noFill/>
        </p:spPr>
        <p:txBody>
          <a:bodyPr wrap="none" rtlCol="0">
            <a:spAutoFit/>
          </a:bodyPr>
          <a:lstStyle/>
          <a:p>
            <a:r>
              <a:rPr lang="en-US" sz="1200" dirty="0" err="1" smtClean="0">
                <a:latin typeface="American Typewriter"/>
                <a:cs typeface="American Typewriter"/>
              </a:rPr>
              <a:t>F</a:t>
            </a:r>
            <a:r>
              <a:rPr lang="en-US" sz="1200" baseline="-25000" dirty="0" err="1">
                <a:latin typeface="American Typewriter"/>
                <a:cs typeface="American Typewriter"/>
              </a:rPr>
              <a:t>h</a:t>
            </a:r>
            <a:r>
              <a:rPr lang="en-US" sz="1200" baseline="-25000" dirty="0" err="1" smtClean="0">
                <a:latin typeface="American Typewriter"/>
                <a:cs typeface="American Typewriter"/>
              </a:rPr>
              <a:t>ead</a:t>
            </a:r>
            <a:r>
              <a:rPr lang="en-US" sz="1200" dirty="0" smtClean="0">
                <a:latin typeface="American Typewriter"/>
                <a:cs typeface="American Typewriter"/>
              </a:rPr>
              <a:t> = [f</a:t>
            </a:r>
            <a:r>
              <a:rPr lang="en-US" sz="1200" baseline="-25000" dirty="0" smtClean="0">
                <a:latin typeface="American Typewriter"/>
                <a:cs typeface="American Typewriter"/>
              </a:rPr>
              <a:t>1</a:t>
            </a:r>
            <a:r>
              <a:rPr lang="en-US" sz="1200" dirty="0" smtClean="0">
                <a:latin typeface="American Typewriter"/>
                <a:cs typeface="American Typewriter"/>
              </a:rPr>
              <a:t>,</a:t>
            </a:r>
            <a:r>
              <a:rPr lang="en-US" sz="1200" baseline="-25000" dirty="0" smtClean="0">
                <a:latin typeface="American Typewriter"/>
                <a:cs typeface="American Typewriter"/>
              </a:rPr>
              <a:t> </a:t>
            </a:r>
            <a:r>
              <a:rPr lang="en-US" sz="1200" dirty="0" smtClean="0">
                <a:latin typeface="American Typewriter"/>
                <a:cs typeface="American Typewriter"/>
              </a:rPr>
              <a:t>… ,</a:t>
            </a:r>
            <a:r>
              <a:rPr lang="en-US" sz="1200" dirty="0" err="1" smtClean="0">
                <a:latin typeface="American Typewriter"/>
                <a:cs typeface="American Typewriter"/>
              </a:rPr>
              <a:t>f</a:t>
            </a:r>
            <a:r>
              <a:rPr lang="en-US" sz="1200" baseline="-25000" dirty="0" err="1" smtClean="0">
                <a:latin typeface="American Typewriter"/>
                <a:cs typeface="American Typewriter"/>
              </a:rPr>
              <a:t>n</a:t>
            </a:r>
            <a:r>
              <a:rPr lang="en-US" sz="1200" dirty="0" smtClean="0">
                <a:latin typeface="American Typewriter"/>
                <a:cs typeface="American Typewriter"/>
              </a:rPr>
              <a:t>]</a:t>
            </a:r>
          </a:p>
        </p:txBody>
      </p:sp>
      <p:sp>
        <p:nvSpPr>
          <p:cNvPr id="19" name="TextBox 18"/>
          <p:cNvSpPr txBox="1"/>
          <p:nvPr/>
        </p:nvSpPr>
        <p:spPr>
          <a:xfrm>
            <a:off x="4519696" y="3582262"/>
            <a:ext cx="1590982" cy="304699"/>
          </a:xfrm>
          <a:prstGeom prst="rect">
            <a:avLst/>
          </a:prstGeom>
          <a:noFill/>
        </p:spPr>
        <p:txBody>
          <a:bodyPr wrap="none" rtlCol="0">
            <a:spAutoFit/>
          </a:bodyPr>
          <a:lstStyle/>
          <a:p>
            <a:r>
              <a:rPr lang="en-US" sz="1200" dirty="0" err="1" smtClean="0">
                <a:latin typeface="American Typewriter"/>
                <a:cs typeface="American Typewriter"/>
              </a:rPr>
              <a:t>F</a:t>
            </a:r>
            <a:r>
              <a:rPr lang="en-US" sz="1200" baseline="-25000" dirty="0" err="1">
                <a:latin typeface="American Typewriter"/>
                <a:cs typeface="American Typewriter"/>
              </a:rPr>
              <a:t>w</a:t>
            </a:r>
            <a:r>
              <a:rPr lang="en-US" sz="1200" baseline="-25000" dirty="0" err="1" smtClean="0">
                <a:latin typeface="American Typewriter"/>
                <a:cs typeface="American Typewriter"/>
              </a:rPr>
              <a:t>ing</a:t>
            </a:r>
            <a:r>
              <a:rPr lang="en-US" sz="1200" dirty="0" smtClean="0">
                <a:latin typeface="American Typewriter"/>
                <a:cs typeface="American Typewriter"/>
              </a:rPr>
              <a:t> = [f</a:t>
            </a:r>
            <a:r>
              <a:rPr lang="en-US" sz="1200" baseline="-25000" dirty="0" smtClean="0">
                <a:latin typeface="American Typewriter"/>
                <a:cs typeface="American Typewriter"/>
              </a:rPr>
              <a:t>1</a:t>
            </a:r>
            <a:r>
              <a:rPr lang="en-US" sz="1200" dirty="0" smtClean="0">
                <a:latin typeface="American Typewriter"/>
                <a:cs typeface="American Typewriter"/>
              </a:rPr>
              <a:t>,</a:t>
            </a:r>
            <a:r>
              <a:rPr lang="en-US" sz="1200" baseline="-25000" dirty="0" smtClean="0">
                <a:latin typeface="American Typewriter"/>
                <a:cs typeface="American Typewriter"/>
              </a:rPr>
              <a:t> </a:t>
            </a:r>
            <a:r>
              <a:rPr lang="en-US" sz="1200" dirty="0" smtClean="0">
                <a:latin typeface="American Typewriter"/>
                <a:cs typeface="American Typewriter"/>
              </a:rPr>
              <a:t>… ,</a:t>
            </a:r>
            <a:r>
              <a:rPr lang="en-US" sz="1200" dirty="0" err="1" smtClean="0">
                <a:latin typeface="American Typewriter"/>
                <a:cs typeface="American Typewriter"/>
              </a:rPr>
              <a:t>f</a:t>
            </a:r>
            <a:r>
              <a:rPr lang="en-US" sz="1200" baseline="-25000" dirty="0" err="1" smtClean="0">
                <a:latin typeface="American Typewriter"/>
                <a:cs typeface="American Typewriter"/>
              </a:rPr>
              <a:t>n</a:t>
            </a:r>
            <a:r>
              <a:rPr lang="en-US" sz="1200" dirty="0" smtClean="0">
                <a:latin typeface="American Typewriter"/>
                <a:cs typeface="American Typewriter"/>
              </a:rPr>
              <a:t>]</a:t>
            </a:r>
          </a:p>
        </p:txBody>
      </p:sp>
      <p:sp>
        <p:nvSpPr>
          <p:cNvPr id="20" name="TextBox 19"/>
          <p:cNvSpPr txBox="1"/>
          <p:nvPr/>
        </p:nvSpPr>
        <p:spPr>
          <a:xfrm>
            <a:off x="4589468" y="4114024"/>
            <a:ext cx="1502721" cy="304699"/>
          </a:xfrm>
          <a:prstGeom prst="rect">
            <a:avLst/>
          </a:prstGeom>
          <a:noFill/>
        </p:spPr>
        <p:txBody>
          <a:bodyPr wrap="none" rtlCol="0">
            <a:spAutoFit/>
          </a:bodyPr>
          <a:lstStyle/>
          <a:p>
            <a:r>
              <a:rPr lang="en-US" sz="1200" dirty="0" err="1" smtClean="0">
                <a:latin typeface="American Typewriter"/>
                <a:cs typeface="American Typewriter"/>
              </a:rPr>
              <a:t>F</a:t>
            </a:r>
            <a:r>
              <a:rPr lang="en-US" sz="1200" baseline="-25000" dirty="0" err="1" smtClean="0">
                <a:latin typeface="American Typewriter"/>
                <a:cs typeface="American Typewriter"/>
              </a:rPr>
              <a:t>tail</a:t>
            </a:r>
            <a:r>
              <a:rPr lang="en-US" sz="1200" dirty="0" smtClean="0">
                <a:latin typeface="American Typewriter"/>
                <a:cs typeface="American Typewriter"/>
              </a:rPr>
              <a:t> = [f</a:t>
            </a:r>
            <a:r>
              <a:rPr lang="en-US" sz="1200" baseline="-25000" dirty="0" smtClean="0">
                <a:latin typeface="American Typewriter"/>
                <a:cs typeface="American Typewriter"/>
              </a:rPr>
              <a:t>1</a:t>
            </a:r>
            <a:r>
              <a:rPr lang="en-US" sz="1200" dirty="0" smtClean="0">
                <a:latin typeface="American Typewriter"/>
                <a:cs typeface="American Typewriter"/>
              </a:rPr>
              <a:t>,</a:t>
            </a:r>
            <a:r>
              <a:rPr lang="en-US" sz="1200" baseline="-25000" dirty="0" smtClean="0">
                <a:latin typeface="American Typewriter"/>
                <a:cs typeface="American Typewriter"/>
              </a:rPr>
              <a:t> </a:t>
            </a:r>
            <a:r>
              <a:rPr lang="en-US" sz="1200" dirty="0" smtClean="0">
                <a:latin typeface="American Typewriter"/>
                <a:cs typeface="American Typewriter"/>
              </a:rPr>
              <a:t>… ,</a:t>
            </a:r>
            <a:r>
              <a:rPr lang="en-US" sz="1200" dirty="0" err="1" smtClean="0">
                <a:latin typeface="American Typewriter"/>
                <a:cs typeface="American Typewriter"/>
              </a:rPr>
              <a:t>f</a:t>
            </a:r>
            <a:r>
              <a:rPr lang="en-US" sz="1200" baseline="-25000" dirty="0" err="1" smtClean="0">
                <a:latin typeface="American Typewriter"/>
                <a:cs typeface="American Typewriter"/>
              </a:rPr>
              <a:t>n</a:t>
            </a:r>
            <a:r>
              <a:rPr lang="en-US" sz="1200" dirty="0" smtClean="0">
                <a:latin typeface="American Typewriter"/>
                <a:cs typeface="American Typewriter"/>
              </a:rPr>
              <a:t>]</a:t>
            </a:r>
          </a:p>
        </p:txBody>
      </p:sp>
      <p:sp>
        <p:nvSpPr>
          <p:cNvPr id="21" name="TextBox 20"/>
          <p:cNvSpPr txBox="1"/>
          <p:nvPr/>
        </p:nvSpPr>
        <p:spPr>
          <a:xfrm>
            <a:off x="4611099" y="4716055"/>
            <a:ext cx="1586080" cy="304699"/>
          </a:xfrm>
          <a:prstGeom prst="rect">
            <a:avLst/>
          </a:prstGeom>
          <a:noFill/>
        </p:spPr>
        <p:txBody>
          <a:bodyPr wrap="none" rtlCol="0">
            <a:spAutoFit/>
          </a:bodyPr>
          <a:lstStyle/>
          <a:p>
            <a:r>
              <a:rPr lang="en-US" sz="1200" dirty="0" err="1" smtClean="0">
                <a:latin typeface="American Typewriter"/>
                <a:cs typeface="American Typewriter"/>
              </a:rPr>
              <a:t>F</a:t>
            </a:r>
            <a:r>
              <a:rPr lang="en-US" sz="1200" baseline="-25000" dirty="0" err="1" smtClean="0">
                <a:latin typeface="American Typewriter"/>
                <a:cs typeface="American Typewriter"/>
              </a:rPr>
              <a:t>belly</a:t>
            </a:r>
            <a:r>
              <a:rPr lang="en-US" sz="1200" dirty="0" smtClean="0">
                <a:latin typeface="American Typewriter"/>
                <a:cs typeface="American Typewriter"/>
              </a:rPr>
              <a:t> = [f</a:t>
            </a:r>
            <a:r>
              <a:rPr lang="en-US" sz="1200" baseline="-25000" dirty="0" smtClean="0">
                <a:latin typeface="American Typewriter"/>
                <a:cs typeface="American Typewriter"/>
              </a:rPr>
              <a:t>1</a:t>
            </a:r>
            <a:r>
              <a:rPr lang="en-US" sz="1200" dirty="0">
                <a:latin typeface="American Typewriter"/>
                <a:cs typeface="American Typewriter"/>
              </a:rPr>
              <a:t>,</a:t>
            </a:r>
            <a:r>
              <a:rPr lang="en-US" sz="1200" baseline="-25000" dirty="0" smtClean="0">
                <a:latin typeface="American Typewriter"/>
                <a:cs typeface="American Typewriter"/>
              </a:rPr>
              <a:t> </a:t>
            </a:r>
            <a:r>
              <a:rPr lang="en-US" sz="1200" dirty="0" smtClean="0">
                <a:latin typeface="American Typewriter"/>
                <a:cs typeface="American Typewriter"/>
              </a:rPr>
              <a:t>… ,</a:t>
            </a:r>
            <a:r>
              <a:rPr lang="en-US" sz="1200" dirty="0" err="1" smtClean="0">
                <a:latin typeface="American Typewriter"/>
                <a:cs typeface="American Typewriter"/>
              </a:rPr>
              <a:t>f</a:t>
            </a:r>
            <a:r>
              <a:rPr lang="en-US" sz="1200" baseline="-25000" dirty="0" err="1" smtClean="0">
                <a:latin typeface="American Typewriter"/>
                <a:cs typeface="American Typewriter"/>
              </a:rPr>
              <a:t>n</a:t>
            </a:r>
            <a:r>
              <a:rPr lang="en-US" sz="1200" dirty="0" smtClean="0">
                <a:latin typeface="American Typewriter"/>
                <a:cs typeface="American Typewriter"/>
              </a:rPr>
              <a:t>]</a:t>
            </a:r>
          </a:p>
        </p:txBody>
      </p:sp>
      <p:sp>
        <p:nvSpPr>
          <p:cNvPr id="22" name="Plus 21"/>
          <p:cNvSpPr/>
          <p:nvPr/>
        </p:nvSpPr>
        <p:spPr>
          <a:xfrm>
            <a:off x="5051094" y="3340718"/>
            <a:ext cx="291356" cy="240790"/>
          </a:xfrm>
          <a:prstGeom prst="mathPlus">
            <a:avLst/>
          </a:prstGeom>
          <a:solidFill>
            <a:schemeClr val="bg2">
              <a:lumMod val="25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Plus 22"/>
          <p:cNvSpPr/>
          <p:nvPr/>
        </p:nvSpPr>
        <p:spPr>
          <a:xfrm>
            <a:off x="5083301" y="4425029"/>
            <a:ext cx="291356" cy="240790"/>
          </a:xfrm>
          <a:prstGeom prst="mathPlus">
            <a:avLst/>
          </a:prstGeom>
          <a:solidFill>
            <a:schemeClr val="bg2">
              <a:lumMod val="25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lus 23"/>
          <p:cNvSpPr/>
          <p:nvPr/>
        </p:nvSpPr>
        <p:spPr>
          <a:xfrm>
            <a:off x="5075054" y="3899369"/>
            <a:ext cx="291356" cy="240790"/>
          </a:xfrm>
          <a:prstGeom prst="mathPlus">
            <a:avLst/>
          </a:prstGeom>
          <a:solidFill>
            <a:schemeClr val="bg2">
              <a:lumMod val="25000"/>
            </a:schemeClr>
          </a:solidFill>
          <a:ln>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6576625" y="2556821"/>
            <a:ext cx="2088910" cy="450054"/>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348041" y="3070569"/>
            <a:ext cx="2449048" cy="1877437"/>
          </a:xfrm>
          <a:prstGeom prst="rect">
            <a:avLst/>
          </a:prstGeom>
          <a:noFill/>
        </p:spPr>
        <p:txBody>
          <a:bodyPr wrap="square" rtlCol="0">
            <a:spAutoFit/>
          </a:bodyPr>
          <a:lstStyle/>
          <a:p>
            <a:r>
              <a:rPr lang="en-US" sz="1600" b="1" dirty="0" smtClean="0"/>
              <a:t>Regulating the </a:t>
            </a:r>
          </a:p>
          <a:p>
            <a:r>
              <a:rPr lang="en-US" sz="1600" b="1" dirty="0" smtClean="0"/>
              <a:t>classifier with</a:t>
            </a:r>
          </a:p>
          <a:p>
            <a:r>
              <a:rPr lang="en-US" sz="1600" b="1" i="1" dirty="0" smtClean="0"/>
              <a:t>Localized Attributes:</a:t>
            </a:r>
          </a:p>
          <a:p>
            <a:r>
              <a:rPr lang="en-US" sz="1600" dirty="0" smtClean="0"/>
              <a:t>Red eye</a:t>
            </a:r>
          </a:p>
          <a:p>
            <a:r>
              <a:rPr lang="en-US" sz="1600" dirty="0" smtClean="0"/>
              <a:t>Dark blue, black </a:t>
            </a:r>
            <a:r>
              <a:rPr lang="en-US" sz="1600" dirty="0"/>
              <a:t>w</a:t>
            </a:r>
            <a:r>
              <a:rPr lang="en-US" sz="1600" dirty="0" smtClean="0"/>
              <a:t>ing</a:t>
            </a:r>
          </a:p>
          <a:p>
            <a:r>
              <a:rPr lang="en-US" sz="1600" dirty="0" smtClean="0"/>
              <a:t>Long blue tail</a:t>
            </a:r>
          </a:p>
          <a:p>
            <a:r>
              <a:rPr lang="en-US" sz="1600" dirty="0" smtClean="0"/>
              <a:t>Dark green belly</a:t>
            </a:r>
            <a:endParaRPr lang="en-US" sz="1600" dirty="0"/>
          </a:p>
        </p:txBody>
      </p:sp>
      <p:sp>
        <p:nvSpPr>
          <p:cNvPr id="27" name="Down Arrow Callout 26"/>
          <p:cNvSpPr/>
          <p:nvPr/>
        </p:nvSpPr>
        <p:spPr>
          <a:xfrm>
            <a:off x="6236659" y="3070569"/>
            <a:ext cx="2582804" cy="2364222"/>
          </a:xfrm>
          <a:prstGeom prst="downArrowCallout">
            <a:avLst>
              <a:gd name="adj1" fmla="val 19454"/>
              <a:gd name="adj2" fmla="val 18778"/>
              <a:gd name="adj3" fmla="val 18778"/>
              <a:gd name="adj4" fmla="val 81935"/>
            </a:avLst>
          </a:prstGeom>
          <a:no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ight Arrow Callout 27"/>
          <p:cNvSpPr/>
          <p:nvPr/>
        </p:nvSpPr>
        <p:spPr>
          <a:xfrm>
            <a:off x="4482731" y="3004212"/>
            <a:ext cx="1619915" cy="2236413"/>
          </a:xfrm>
          <a:prstGeom prst="rightArrowCallout">
            <a:avLst>
              <a:gd name="adj1" fmla="val 21662"/>
              <a:gd name="adj2" fmla="val 10831"/>
              <a:gd name="adj3" fmla="val 6519"/>
              <a:gd name="adj4" fmla="val 87770"/>
            </a:avLst>
          </a:prstGeom>
          <a:noFill/>
          <a:ln>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524028" y="5481802"/>
            <a:ext cx="1682678" cy="292388"/>
          </a:xfrm>
          <a:prstGeom prst="rect">
            <a:avLst/>
          </a:prstGeom>
          <a:noFill/>
        </p:spPr>
        <p:txBody>
          <a:bodyPr wrap="none" rtlCol="0">
            <a:spAutoFit/>
          </a:bodyPr>
          <a:lstStyle/>
          <a:p>
            <a:r>
              <a:rPr lang="en-US" b="1" dirty="0" smtClean="0">
                <a:latin typeface="American Typewriter"/>
                <a:cs typeface="American Typewriter"/>
              </a:rPr>
              <a:t>Bronzed Cowbird</a:t>
            </a:r>
            <a:endParaRPr lang="en-US" b="1" dirty="0">
              <a:latin typeface="American Typewriter"/>
              <a:cs typeface="American Typewriter"/>
            </a:endParaRPr>
          </a:p>
        </p:txBody>
      </p:sp>
      <p:sp>
        <p:nvSpPr>
          <p:cNvPr id="30" name="TextBox 29"/>
          <p:cNvSpPr txBox="1"/>
          <p:nvPr/>
        </p:nvSpPr>
        <p:spPr>
          <a:xfrm>
            <a:off x="6312190" y="2500338"/>
            <a:ext cx="2617780" cy="523220"/>
          </a:xfrm>
          <a:prstGeom prst="rect">
            <a:avLst/>
          </a:prstGeom>
          <a:noFill/>
        </p:spPr>
        <p:txBody>
          <a:bodyPr wrap="square" rtlCol="0">
            <a:spAutoFit/>
          </a:bodyPr>
          <a:lstStyle/>
          <a:p>
            <a:pPr algn="ctr"/>
            <a:r>
              <a:rPr lang="en-US" sz="1400" dirty="0" smtClean="0"/>
              <a:t>Fine-Grained Categorization </a:t>
            </a:r>
            <a:endParaRPr lang="en-US" sz="1400" dirty="0"/>
          </a:p>
        </p:txBody>
      </p:sp>
      <p:sp>
        <p:nvSpPr>
          <p:cNvPr id="31" name="TextBox 30"/>
          <p:cNvSpPr txBox="1"/>
          <p:nvPr/>
        </p:nvSpPr>
        <p:spPr>
          <a:xfrm>
            <a:off x="361507" y="6079054"/>
            <a:ext cx="8676167" cy="307777"/>
          </a:xfrm>
          <a:prstGeom prst="rect">
            <a:avLst/>
          </a:prstGeom>
          <a:noFill/>
        </p:spPr>
        <p:txBody>
          <a:bodyPr wrap="square" rtlCol="0">
            <a:spAutoFit/>
          </a:bodyPr>
          <a:lstStyle/>
          <a:p>
            <a:r>
              <a:rPr lang="en-US" sz="1400" dirty="0" smtClean="0"/>
              <a:t>Fine-grained object categorization with localized attributes. B. Saleh, A. </a:t>
            </a:r>
            <a:r>
              <a:rPr lang="en-US" sz="1400" dirty="0" err="1" smtClean="0"/>
              <a:t>Elgammal</a:t>
            </a:r>
            <a:r>
              <a:rPr lang="en-US" sz="1400" dirty="0" smtClean="0"/>
              <a:t>. CVPRW’15.</a:t>
            </a:r>
            <a:endParaRPr lang="en-US" sz="1400" dirty="0"/>
          </a:p>
        </p:txBody>
      </p:sp>
    </p:spTree>
    <p:extLst>
      <p:ext uri="{BB962C8B-B14F-4D97-AF65-F5344CB8AC3E}">
        <p14:creationId xmlns:p14="http://schemas.microsoft.com/office/powerpoint/2010/main" val="16174856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TextBox 2"/>
          <p:cNvSpPr txBox="1"/>
          <p:nvPr/>
        </p:nvSpPr>
        <p:spPr>
          <a:xfrm>
            <a:off x="303278" y="1535458"/>
            <a:ext cx="8537443" cy="4401205"/>
          </a:xfrm>
          <a:prstGeom prst="rect">
            <a:avLst/>
          </a:prstGeom>
          <a:noFill/>
        </p:spPr>
        <p:txBody>
          <a:bodyPr wrap="square" rtlCol="0">
            <a:spAutoFit/>
          </a:bodyPr>
          <a:lstStyle/>
          <a:p>
            <a:pPr marL="285750" indent="-285750">
              <a:buFont typeface="Arial" charset="0"/>
              <a:buChar char="•"/>
            </a:pPr>
            <a:r>
              <a:rPr lang="en-US" sz="2800" dirty="0" smtClean="0"/>
              <a:t>A better understanding of abnormality in images. Why humans are much better than computers at recognizing these images?</a:t>
            </a:r>
          </a:p>
          <a:p>
            <a:pPr marL="285750" indent="-285750">
              <a:buFont typeface="Arial" charset="0"/>
              <a:buChar char="•"/>
            </a:pPr>
            <a:endParaRPr lang="en-US" sz="2800" dirty="0" smtClean="0"/>
          </a:p>
          <a:p>
            <a:pPr marL="285750" indent="-285750">
              <a:buFont typeface="Arial" charset="0"/>
              <a:buChar char="•"/>
            </a:pPr>
            <a:r>
              <a:rPr lang="en-US" sz="2800" dirty="0" smtClean="0"/>
              <a:t>Computational models to detect and reason about abnormality in images. </a:t>
            </a:r>
          </a:p>
          <a:p>
            <a:pPr marL="285750" indent="-285750">
              <a:buFont typeface="Arial" charset="0"/>
              <a:buChar char="•"/>
            </a:pPr>
            <a:endParaRPr lang="en-US" sz="2800" dirty="0" smtClean="0"/>
          </a:p>
          <a:p>
            <a:pPr marL="285750" indent="-285750">
              <a:buFont typeface="Arial" charset="0"/>
              <a:buChar char="•"/>
            </a:pPr>
            <a:r>
              <a:rPr lang="en-US" sz="2800" dirty="0" smtClean="0"/>
              <a:t>Closing the gap between humans and computer algorithms on generalizing visual concepts to abnormal cases. </a:t>
            </a:r>
          </a:p>
        </p:txBody>
      </p:sp>
      <p:sp>
        <p:nvSpPr>
          <p:cNvPr id="18" name="Slide Number Placeholder 17"/>
          <p:cNvSpPr>
            <a:spLocks noGrp="1"/>
          </p:cNvSpPr>
          <p:nvPr>
            <p:ph type="sldNum" sz="quarter" idx="12"/>
          </p:nvPr>
        </p:nvSpPr>
        <p:spPr/>
        <p:txBody>
          <a:bodyPr/>
          <a:lstStyle/>
          <a:p>
            <a:fld id="{0A79A3A1-7B42-CD4C-B216-A98242FD0A3D}" type="slidenum">
              <a:rPr lang="en-US" smtClean="0"/>
              <a:t>9</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4235255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smtClean="0"/>
              <a:t>Part-based description of object categories empower the model with zero-shot learning of new object classes. </a:t>
            </a:r>
            <a:endParaRPr lang="en-US" sz="2000" dirty="0"/>
          </a:p>
        </p:txBody>
      </p:sp>
      <p:sp>
        <p:nvSpPr>
          <p:cNvPr id="4" name="Footer Placeholder 3"/>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90</a:t>
            </a:fld>
            <a:endParaRPr lang="en-US"/>
          </a:p>
        </p:txBody>
      </p:sp>
      <p:pic>
        <p:nvPicPr>
          <p:cNvPr id="7" name="Picture 6"/>
          <p:cNvPicPr>
            <a:picLocks noChangeAspect="1"/>
          </p:cNvPicPr>
          <p:nvPr/>
        </p:nvPicPr>
        <p:blipFill>
          <a:blip r:embed="rId2"/>
          <a:stretch>
            <a:fillRect/>
          </a:stretch>
        </p:blipFill>
        <p:spPr>
          <a:xfrm>
            <a:off x="1990187" y="3042315"/>
            <a:ext cx="4972241" cy="2857351"/>
          </a:xfrm>
          <a:prstGeom prst="rect">
            <a:avLst/>
          </a:prstGeom>
        </p:spPr>
      </p:pic>
      <p:sp>
        <p:nvSpPr>
          <p:cNvPr id="8" name="Title 1"/>
          <p:cNvSpPr>
            <a:spLocks noGrp="1"/>
          </p:cNvSpPr>
          <p:nvPr>
            <p:ph type="title"/>
          </p:nvPr>
        </p:nvSpPr>
        <p:spPr>
          <a:xfrm>
            <a:off x="105533" y="233348"/>
            <a:ext cx="8644270" cy="1325563"/>
          </a:xfrm>
        </p:spPr>
        <p:txBody>
          <a:bodyPr>
            <a:normAutofit/>
          </a:bodyPr>
          <a:lstStyle/>
          <a:p>
            <a:r>
              <a:rPr lang="en-US" sz="3600" dirty="0" smtClean="0"/>
              <a:t>Localized Attribute for </a:t>
            </a:r>
            <a:br>
              <a:rPr lang="en-US" sz="3600" dirty="0" smtClean="0"/>
            </a:br>
            <a:r>
              <a:rPr lang="en-US" sz="3600" dirty="0" smtClean="0"/>
              <a:t>Fine-grained Categorization</a:t>
            </a:r>
            <a:endParaRPr lang="en-US" sz="3600" dirty="0">
              <a:solidFill>
                <a:srgbClr val="3C1659"/>
              </a:solidFill>
            </a:endParaRPr>
          </a:p>
        </p:txBody>
      </p:sp>
      <p:sp>
        <p:nvSpPr>
          <p:cNvPr id="2" name="TextBox 1"/>
          <p:cNvSpPr txBox="1"/>
          <p:nvPr/>
        </p:nvSpPr>
        <p:spPr>
          <a:xfrm>
            <a:off x="361507" y="6079054"/>
            <a:ext cx="8676167" cy="307777"/>
          </a:xfrm>
          <a:prstGeom prst="rect">
            <a:avLst/>
          </a:prstGeom>
          <a:noFill/>
        </p:spPr>
        <p:txBody>
          <a:bodyPr wrap="square" rtlCol="0">
            <a:spAutoFit/>
          </a:bodyPr>
          <a:lstStyle/>
          <a:p>
            <a:r>
              <a:rPr lang="en-US" sz="1400" dirty="0" smtClean="0"/>
              <a:t>Fine-grained object categorization with localized attributes. B. Saleh, A. </a:t>
            </a:r>
            <a:r>
              <a:rPr lang="en-US" sz="1400" dirty="0" err="1" smtClean="0"/>
              <a:t>Elgammal</a:t>
            </a:r>
            <a:r>
              <a:rPr lang="en-US" sz="1400" dirty="0" smtClean="0"/>
              <a:t>. CVPRW’15.</a:t>
            </a:r>
            <a:endParaRPr lang="en-US" sz="1400" dirty="0"/>
          </a:p>
        </p:txBody>
      </p:sp>
    </p:spTree>
    <p:extLst>
      <p:ext uri="{BB962C8B-B14F-4D97-AF65-F5344CB8AC3E}">
        <p14:creationId xmlns:p14="http://schemas.microsoft.com/office/powerpoint/2010/main" val="854456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91</a:t>
            </a:fld>
            <a:endParaRPr lang="en-US"/>
          </a:p>
        </p:txBody>
      </p:sp>
      <p:sp>
        <p:nvSpPr>
          <p:cNvPr id="6" name="TextBox 5"/>
          <p:cNvSpPr txBox="1"/>
          <p:nvPr/>
        </p:nvSpPr>
        <p:spPr>
          <a:xfrm>
            <a:off x="311696" y="870966"/>
            <a:ext cx="5791164" cy="4031873"/>
          </a:xfrm>
          <a:prstGeom prst="rect">
            <a:avLst/>
          </a:prstGeom>
          <a:noFill/>
        </p:spPr>
        <p:txBody>
          <a:bodyPr wrap="square" rtlCol="0">
            <a:spAutoFit/>
          </a:bodyPr>
          <a:lstStyle/>
          <a:p>
            <a:pPr algn="just"/>
            <a:r>
              <a:rPr lang="en-US" sz="1600" dirty="0" smtClean="0"/>
              <a:t>The </a:t>
            </a:r>
            <a:r>
              <a:rPr lang="en-US" sz="1600" b="1" dirty="0"/>
              <a:t>Bronzed Cowbird </a:t>
            </a:r>
            <a:r>
              <a:rPr lang="en-US" sz="1600" dirty="0"/>
              <a:t>(once known as the </a:t>
            </a:r>
            <a:r>
              <a:rPr lang="en-US" sz="1600" b="1" dirty="0"/>
              <a:t>Red-eyed Cowbird</a:t>
            </a:r>
            <a:r>
              <a:rPr lang="en-US" sz="1600" dirty="0"/>
              <a:t>), </a:t>
            </a:r>
            <a:r>
              <a:rPr lang="en-US" sz="1600" dirty="0" err="1"/>
              <a:t>Molothrus</a:t>
            </a:r>
            <a:r>
              <a:rPr lang="en-US" sz="1600" dirty="0"/>
              <a:t> </a:t>
            </a:r>
            <a:r>
              <a:rPr lang="en-US" sz="1600" dirty="0" err="1"/>
              <a:t>aeneus</a:t>
            </a:r>
            <a:r>
              <a:rPr lang="en-US" sz="1600" dirty="0"/>
              <a:t>, is a small </a:t>
            </a:r>
            <a:r>
              <a:rPr lang="en-US" sz="1600" dirty="0" err="1"/>
              <a:t>icterid</a:t>
            </a:r>
            <a:r>
              <a:rPr lang="en-US" sz="1600" dirty="0" smtClean="0"/>
              <a:t>.</a:t>
            </a:r>
            <a:endParaRPr lang="en-US" sz="1600" dirty="0"/>
          </a:p>
          <a:p>
            <a:pPr algn="just"/>
            <a:r>
              <a:rPr lang="en-US" sz="1600" dirty="0"/>
              <a:t>It breeds from the southern U.S. states of California, Arizona, New Mexico, Texas, and Louisiana south through Central America to Panama. An isolated population on the Caribbean coast of Colombia is sometimes treated as a separate species, the Bronze-brown Cowbird (M. </a:t>
            </a:r>
            <a:r>
              <a:rPr lang="en-US" sz="1600" dirty="0" err="1"/>
              <a:t>armenti</a:t>
            </a:r>
            <a:r>
              <a:rPr lang="en-US" sz="1600" dirty="0" smtClean="0"/>
              <a:t>)</a:t>
            </a:r>
            <a:r>
              <a:rPr lang="en-US" sz="1600" dirty="0"/>
              <a:t>.</a:t>
            </a:r>
          </a:p>
          <a:p>
            <a:pPr algn="just"/>
            <a:r>
              <a:rPr lang="en-US" sz="1600" dirty="0"/>
              <a:t>The </a:t>
            </a:r>
            <a:r>
              <a:rPr lang="en-US" sz="1600" b="1" dirty="0"/>
              <a:t>male Bronzed Cowbird is 20 cm long and weighs 68 g</a:t>
            </a:r>
            <a:r>
              <a:rPr lang="en-US" sz="1600" dirty="0"/>
              <a:t>, with </a:t>
            </a:r>
            <a:r>
              <a:rPr lang="en-US" sz="1600" b="1" dirty="0"/>
              <a:t>green-bronze glossed black </a:t>
            </a:r>
            <a:r>
              <a:rPr lang="en-US" sz="1600" b="1" dirty="0" smtClean="0"/>
              <a:t>plumage</a:t>
            </a:r>
            <a:r>
              <a:rPr lang="en-US" sz="1600" dirty="0" smtClean="0"/>
              <a:t> and </a:t>
            </a:r>
            <a:r>
              <a:rPr lang="en-US" sz="1600" b="1" dirty="0"/>
              <a:t>red eyes</a:t>
            </a:r>
            <a:r>
              <a:rPr lang="en-US" sz="1600" dirty="0"/>
              <a:t>. The </a:t>
            </a:r>
            <a:r>
              <a:rPr lang="en-US" sz="1600" b="1" dirty="0"/>
              <a:t>female is 18.5 cm long and weighs 56 g</a:t>
            </a:r>
            <a:r>
              <a:rPr lang="en-US" sz="1600" dirty="0"/>
              <a:t>. She is </a:t>
            </a:r>
            <a:r>
              <a:rPr lang="en-US" sz="1600" b="1" dirty="0"/>
              <a:t>duller black above and browner below. Young birds are like the female but have grey feather fringes</a:t>
            </a:r>
            <a:r>
              <a:rPr lang="en-US" sz="1600" b="1" dirty="0" smtClean="0"/>
              <a:t>.</a:t>
            </a:r>
            <a:endParaRPr lang="en-US" sz="1600" b="1" dirty="0"/>
          </a:p>
          <a:p>
            <a:pPr algn="just"/>
            <a:r>
              <a:rPr lang="en-US" sz="1600" dirty="0"/>
              <a:t>Like all cowbirds, this bird is a brood parasite: it lays its eggs in the nests of other birds. The young cowbird is fed by the host parents at the expense of their own young. Hosts include Prevost's Ground-Sparrow and Yellow-throated Brush Finch</a:t>
            </a:r>
            <a:r>
              <a:rPr lang="en-US" sz="1600" dirty="0" smtClean="0"/>
              <a:t>.</a:t>
            </a:r>
            <a:endParaRPr lang="en-US" sz="1600" dirty="0"/>
          </a:p>
        </p:txBody>
      </p:sp>
      <p:pic>
        <p:nvPicPr>
          <p:cNvPr id="7" name="Picture 6" descr="Bronzed_Cowbird_0005_2417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2528" y="1500700"/>
            <a:ext cx="2748009" cy="2772403"/>
          </a:xfrm>
          <a:prstGeom prst="rect">
            <a:avLst/>
          </a:prstGeom>
        </p:spPr>
      </p:pic>
    </p:spTree>
    <p:extLst>
      <p:ext uri="{BB962C8B-B14F-4D97-AF65-F5344CB8AC3E}">
        <p14:creationId xmlns:p14="http://schemas.microsoft.com/office/powerpoint/2010/main" val="156539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 y="5603"/>
            <a:ext cx="7886700" cy="1325563"/>
          </a:xfrm>
        </p:spPr>
        <p:txBody>
          <a:bodyPr>
            <a:normAutofit/>
          </a:bodyPr>
          <a:lstStyle/>
          <a:p>
            <a:r>
              <a:rPr lang="en-US" sz="4000" dirty="0" smtClean="0"/>
              <a:t>Write a Classifier</a:t>
            </a:r>
            <a:endParaRPr lang="en-US" sz="4000" dirty="0">
              <a:solidFill>
                <a:srgbClr val="3C1659"/>
              </a:solidFill>
            </a:endParaRPr>
          </a:p>
        </p:txBody>
      </p:sp>
      <p:sp>
        <p:nvSpPr>
          <p:cNvPr id="4" name="Footer Placeholder 3"/>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0A79A3A1-7B42-CD4C-B216-A98242FD0A3D}" type="slidenum">
              <a:rPr lang="en-US" smtClean="0"/>
              <a:t>92</a:t>
            </a:fld>
            <a:endParaRPr lang="en-US"/>
          </a:p>
        </p:txBody>
      </p:sp>
      <p:pic>
        <p:nvPicPr>
          <p:cNvPr id="6" name="Content Placeholder 5" descr="fig2_NLP.pdf"/>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304" y="2341658"/>
            <a:ext cx="8851392" cy="3319272"/>
          </a:xfrm>
          <a:prstGeom prst="rect">
            <a:avLst/>
          </a:prstGeom>
        </p:spPr>
      </p:pic>
      <p:sp>
        <p:nvSpPr>
          <p:cNvPr id="7" name="TextBox 6"/>
          <p:cNvSpPr txBox="1"/>
          <p:nvPr/>
        </p:nvSpPr>
        <p:spPr>
          <a:xfrm>
            <a:off x="357722" y="1331166"/>
            <a:ext cx="8639973" cy="707886"/>
          </a:xfrm>
          <a:prstGeom prst="rect">
            <a:avLst/>
          </a:prstGeom>
          <a:noFill/>
        </p:spPr>
        <p:txBody>
          <a:bodyPr wrap="square" rtlCol="0">
            <a:spAutoFit/>
          </a:bodyPr>
          <a:lstStyle/>
          <a:p>
            <a:pPr marL="285750" indent="-285750">
              <a:buFont typeface="Arial" charset="0"/>
              <a:buChar char="•"/>
            </a:pPr>
            <a:r>
              <a:rPr lang="en-US" sz="2000" dirty="0" smtClean="0"/>
              <a:t>Rather than sample-base categorization, learning the visual classifier for a category, only based on its pure textual description. </a:t>
            </a:r>
            <a:endParaRPr lang="en-US" sz="2000" dirty="0"/>
          </a:p>
        </p:txBody>
      </p:sp>
      <p:sp>
        <p:nvSpPr>
          <p:cNvPr id="8" name="TextBox 7"/>
          <p:cNvSpPr txBox="1"/>
          <p:nvPr/>
        </p:nvSpPr>
        <p:spPr>
          <a:xfrm>
            <a:off x="357722" y="5932758"/>
            <a:ext cx="8314660" cy="738664"/>
          </a:xfrm>
          <a:prstGeom prst="rect">
            <a:avLst/>
          </a:prstGeom>
          <a:noFill/>
        </p:spPr>
        <p:txBody>
          <a:bodyPr wrap="square" rtlCol="0">
            <a:spAutoFit/>
          </a:bodyPr>
          <a:lstStyle/>
          <a:p>
            <a:r>
              <a:rPr lang="en-US" sz="1400" dirty="0"/>
              <a:t>Write a classifier: Zero-shot learning using purely textual </a:t>
            </a:r>
            <a:r>
              <a:rPr lang="en-US" sz="1400" dirty="0" smtClean="0"/>
              <a:t>descriptions. M. </a:t>
            </a:r>
            <a:r>
              <a:rPr lang="en-US" sz="1400" dirty="0" err="1" smtClean="0"/>
              <a:t>Elhosseiny</a:t>
            </a:r>
            <a:r>
              <a:rPr lang="en-US" sz="1400" dirty="0" smtClean="0"/>
              <a:t>, B. Saleh, A. </a:t>
            </a:r>
            <a:r>
              <a:rPr lang="en-US" sz="1400" dirty="0" err="1" smtClean="0"/>
              <a:t>Elgammal</a:t>
            </a:r>
            <a:r>
              <a:rPr lang="en-US" sz="1400" dirty="0" smtClean="0"/>
              <a:t>. ICCV’13</a:t>
            </a:r>
            <a:endParaRPr lang="en-US" sz="1400" dirty="0"/>
          </a:p>
          <a:p>
            <a:endParaRPr lang="en-US" sz="1400" dirty="0"/>
          </a:p>
        </p:txBody>
      </p:sp>
    </p:spTree>
    <p:extLst>
      <p:ext uri="{BB962C8B-B14F-4D97-AF65-F5344CB8AC3E}">
        <p14:creationId xmlns:p14="http://schemas.microsoft.com/office/powerpoint/2010/main" val="7197728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0" y="0"/>
            <a:ext cx="7886700" cy="1325563"/>
          </a:xfrm>
        </p:spPr>
        <p:txBody>
          <a:bodyPr>
            <a:normAutofit/>
          </a:bodyPr>
          <a:lstStyle/>
          <a:p>
            <a:r>
              <a:rPr lang="en-US" sz="4000" dirty="0"/>
              <a:t>Formulation </a:t>
            </a:r>
            <a:r>
              <a:rPr lang="en-US" sz="4000" dirty="0" smtClean="0"/>
              <a:t>I: Regression</a:t>
            </a:r>
            <a:endParaRPr lang="en-US" sz="4000" dirty="0"/>
          </a:p>
        </p:txBody>
      </p:sp>
      <p:pic>
        <p:nvPicPr>
          <p:cNvPr id="18435" name="Picture 3" descr="fig2_NLP.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2238" y="18919825"/>
            <a:ext cx="11852275" cy="552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532844" y="1776360"/>
            <a:ext cx="8079899" cy="4572297"/>
          </a:xfrm>
        </p:spPr>
        <p:txBody>
          <a:bodyPr>
            <a:normAutofit/>
          </a:bodyPr>
          <a:lstStyle/>
          <a:p>
            <a:r>
              <a:rPr lang="en-US" sz="2400" dirty="0"/>
              <a:t>A set of one-</a:t>
            </a:r>
            <a:r>
              <a:rPr lang="en-US" sz="2400" dirty="0" err="1"/>
              <a:t>vs</a:t>
            </a:r>
            <a:r>
              <a:rPr lang="en-US" sz="2400" dirty="0"/>
              <a:t>-all classifiers </a:t>
            </a:r>
            <a:r>
              <a:rPr lang="en-US" sz="2400" b="1" dirty="0"/>
              <a:t>{</a:t>
            </a:r>
            <a:r>
              <a:rPr lang="en-US" sz="2400" b="1" dirty="0" err="1"/>
              <a:t>c</a:t>
            </a:r>
            <a:r>
              <a:rPr lang="en-US" sz="2400" b="1" baseline="-25000" dirty="0" err="1"/>
              <a:t>k</a:t>
            </a:r>
            <a:r>
              <a:rPr lang="en-US" sz="2400" b="1" dirty="0"/>
              <a:t>}</a:t>
            </a:r>
            <a:r>
              <a:rPr lang="en-US" sz="2400" dirty="0"/>
              <a:t> are learned, one for each seen class. </a:t>
            </a:r>
            <a:r>
              <a:rPr lang="it-IT" sz="2400" dirty="0" err="1"/>
              <a:t>Given</a:t>
            </a:r>
            <a:r>
              <a:rPr lang="it-IT" sz="2400" dirty="0"/>
              <a:t> </a:t>
            </a:r>
            <a:r>
              <a:rPr lang="it-IT" sz="2400" b="1" dirty="0"/>
              <a:t>{(</a:t>
            </a:r>
            <a:r>
              <a:rPr lang="en-US" sz="2400" b="1" dirty="0" err="1"/>
              <a:t>t</a:t>
            </a:r>
            <a:r>
              <a:rPr lang="en-US" sz="2400" b="1" baseline="-25000" dirty="0" err="1"/>
              <a:t>k</a:t>
            </a:r>
            <a:r>
              <a:rPr lang="it-IT" sz="2400" dirty="0"/>
              <a:t>; </a:t>
            </a:r>
            <a:r>
              <a:rPr lang="en-US" sz="2400" b="1" dirty="0" err="1"/>
              <a:t>c</a:t>
            </a:r>
            <a:r>
              <a:rPr lang="en-US" sz="2400" b="1" baseline="-25000" dirty="0" err="1"/>
              <a:t>k</a:t>
            </a:r>
            <a:r>
              <a:rPr lang="it-IT" sz="2400" b="1" dirty="0"/>
              <a:t>)}, </a:t>
            </a:r>
            <a:r>
              <a:rPr lang="it-IT" sz="2400" dirty="0"/>
              <a:t> a </a:t>
            </a:r>
            <a:r>
              <a:rPr lang="it-IT" sz="2400" dirty="0" err="1"/>
              <a:t>regressor</a:t>
            </a:r>
            <a:r>
              <a:rPr lang="it-IT" sz="2400" dirty="0"/>
              <a:t> </a:t>
            </a:r>
            <a:r>
              <a:rPr lang="it-IT" sz="2400" dirty="0" err="1"/>
              <a:t>is</a:t>
            </a:r>
            <a:r>
              <a:rPr lang="it-IT" sz="2400" dirty="0"/>
              <a:t> </a:t>
            </a:r>
            <a:r>
              <a:rPr lang="en-US" sz="2400" dirty="0"/>
              <a:t>learned that can be used to give a prior estimate for </a:t>
            </a:r>
            <a:r>
              <a:rPr lang="en-US" sz="2400" b="1" i="1" dirty="0" err="1"/>
              <a:t>p</a:t>
            </a:r>
            <a:r>
              <a:rPr lang="en-US" sz="2400" b="1" i="1" baseline="-25000" dirty="0" err="1"/>
              <a:t>reg</a:t>
            </a:r>
            <a:r>
              <a:rPr lang="en-US" sz="2400" b="1" baseline="-25000" dirty="0"/>
              <a:t> </a:t>
            </a:r>
            <a:r>
              <a:rPr lang="pl-PL" sz="2400" b="1" dirty="0"/>
              <a:t>(</a:t>
            </a:r>
            <a:r>
              <a:rPr lang="pl-PL" sz="2400" b="1" dirty="0" err="1"/>
              <a:t>c|t</a:t>
            </a:r>
            <a:r>
              <a:rPr lang="pl-PL" sz="2400" b="1" dirty="0" smtClean="0"/>
              <a:t>) </a:t>
            </a:r>
          </a:p>
          <a:p>
            <a:endParaRPr lang="pl-PL" sz="2400" b="1" dirty="0" smtClean="0"/>
          </a:p>
          <a:p>
            <a:pPr marL="457200" indent="-457200" algn="just">
              <a:buFont typeface="Arial"/>
              <a:buChar char="•"/>
            </a:pPr>
            <a:r>
              <a:rPr lang="en-US" sz="2400" dirty="0" smtClean="0"/>
              <a:t>The </a:t>
            </a:r>
            <a:r>
              <a:rPr lang="en-US" sz="2400" dirty="0"/>
              <a:t>predicted classifier for textual feature vector </a:t>
            </a:r>
            <a:r>
              <a:rPr lang="en-US" sz="2400" b="1" dirty="0"/>
              <a:t>t</a:t>
            </a:r>
            <a:r>
              <a:rPr lang="en-US" sz="2400" b="1" baseline="-40000" dirty="0"/>
              <a:t>* </a:t>
            </a:r>
            <a:r>
              <a:rPr lang="en-US" sz="2400" dirty="0"/>
              <a:t>is obtained as</a:t>
            </a:r>
          </a:p>
          <a:p>
            <a:pPr marL="0" indent="0" algn="just">
              <a:buNone/>
            </a:pPr>
            <a:r>
              <a:rPr lang="en-US" sz="2400" dirty="0" smtClean="0"/>
              <a:t>		</a:t>
            </a:r>
            <a:r>
              <a:rPr lang="en-US" sz="2400" b="1" dirty="0" smtClean="0"/>
              <a:t>     </a:t>
            </a:r>
            <a:r>
              <a:rPr lang="en-US" sz="2400" b="1" dirty="0" err="1"/>
              <a:t>c</a:t>
            </a:r>
            <a:r>
              <a:rPr lang="en-US" sz="2400" b="1" baseline="-25000" dirty="0" err="1"/>
              <a:t>reg</a:t>
            </a:r>
            <a:r>
              <a:rPr lang="en-US" sz="2400" b="1" baseline="-25000" dirty="0"/>
              <a:t> </a:t>
            </a:r>
            <a:r>
              <a:rPr lang="en-US" sz="2400" b="1" dirty="0"/>
              <a:t>(t</a:t>
            </a:r>
            <a:r>
              <a:rPr lang="en-US" sz="2400" b="1" baseline="-40000" dirty="0"/>
              <a:t>*</a:t>
            </a:r>
            <a:r>
              <a:rPr lang="en-US" sz="2400" b="1" dirty="0"/>
              <a:t>) = </a:t>
            </a:r>
            <a:r>
              <a:rPr lang="en-US" sz="2400" b="1" dirty="0" err="1"/>
              <a:t>arg</a:t>
            </a:r>
            <a:r>
              <a:rPr lang="en-US" sz="2400" b="1" dirty="0"/>
              <a:t> </a:t>
            </a:r>
            <a:r>
              <a:rPr lang="en-US" sz="2400" b="1" dirty="0" err="1"/>
              <a:t>max</a:t>
            </a:r>
            <a:r>
              <a:rPr lang="en-US" sz="2400" b="1" baseline="-40000" dirty="0" err="1"/>
              <a:t>c</a:t>
            </a:r>
            <a:r>
              <a:rPr lang="en-US" sz="2400" b="1" dirty="0"/>
              <a:t> [</a:t>
            </a:r>
            <a:r>
              <a:rPr lang="en-US" sz="2400" b="1" i="1" dirty="0" err="1"/>
              <a:t>p</a:t>
            </a:r>
            <a:r>
              <a:rPr lang="en-US" sz="2400" b="1" i="1" baseline="-25000" dirty="0" err="1"/>
              <a:t>reg</a:t>
            </a:r>
            <a:r>
              <a:rPr lang="en-US" sz="2400" b="1" baseline="-25000" dirty="0"/>
              <a:t> </a:t>
            </a:r>
            <a:r>
              <a:rPr lang="pl-PL" sz="2400" b="1" dirty="0"/>
              <a:t>(c|</a:t>
            </a:r>
            <a:r>
              <a:rPr lang="en-US" sz="2400" b="1" dirty="0"/>
              <a:t>t</a:t>
            </a:r>
            <a:r>
              <a:rPr lang="en-US" sz="2400" b="1" baseline="-40000" dirty="0"/>
              <a:t>*</a:t>
            </a:r>
            <a:r>
              <a:rPr lang="pl-PL" sz="2400" b="1" dirty="0"/>
              <a:t>)</a:t>
            </a:r>
            <a:r>
              <a:rPr lang="pl-PL" sz="2400" b="1" dirty="0" smtClean="0"/>
              <a:t>]</a:t>
            </a:r>
            <a:endParaRPr lang="pl-PL" sz="2400" b="1" dirty="0"/>
          </a:p>
        </p:txBody>
      </p:sp>
      <p:sp>
        <p:nvSpPr>
          <p:cNvPr id="3" name="Footer Placeholder 2"/>
          <p:cNvSpPr>
            <a:spLocks noGrp="1"/>
          </p:cNvSpPr>
          <p:nvPr>
            <p:ph type="ftr" sz="quarter" idx="11"/>
          </p:nvPr>
        </p:nvSpPr>
        <p:spPr/>
        <p:txBody>
          <a:bodyPr/>
          <a:lstStyle/>
          <a:p>
            <a:r>
              <a:rPr lang="en-US" smtClean="0"/>
              <a:t>Babak Saleh</a:t>
            </a:r>
            <a:endParaRPr lang="en-US"/>
          </a:p>
        </p:txBody>
      </p:sp>
      <p:sp>
        <p:nvSpPr>
          <p:cNvPr id="4" name="Slide Number Placeholder 3"/>
          <p:cNvSpPr>
            <a:spLocks noGrp="1"/>
          </p:cNvSpPr>
          <p:nvPr>
            <p:ph type="sldNum" sz="quarter" idx="12"/>
          </p:nvPr>
        </p:nvSpPr>
        <p:spPr/>
        <p:txBody>
          <a:bodyPr/>
          <a:lstStyle/>
          <a:p>
            <a:fld id="{DCAC6947-A358-554B-AF86-EFA2693781CE}" type="slidenum">
              <a:rPr lang="en-US" smtClean="0"/>
              <a:t>93</a:t>
            </a:fld>
            <a:endParaRPr lang="en-US"/>
          </a:p>
        </p:txBody>
      </p:sp>
    </p:spTree>
    <p:extLst>
      <p:ext uri="{BB962C8B-B14F-4D97-AF65-F5344CB8AC3E}">
        <p14:creationId xmlns:p14="http://schemas.microsoft.com/office/powerpoint/2010/main" val="1088353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0" y="0"/>
            <a:ext cx="9144000" cy="1339850"/>
          </a:xfrm>
        </p:spPr>
        <p:txBody>
          <a:bodyPr>
            <a:normAutofit/>
          </a:bodyPr>
          <a:lstStyle/>
          <a:p>
            <a:r>
              <a:rPr lang="en-US" sz="4000" dirty="0"/>
              <a:t>Formulation </a:t>
            </a:r>
            <a:r>
              <a:rPr lang="en-US" sz="4000" dirty="0" smtClean="0"/>
              <a:t>II:</a:t>
            </a:r>
            <a:r>
              <a:rPr lang="en-US" sz="4000" dirty="0"/>
              <a:t> </a:t>
            </a:r>
            <a:r>
              <a:rPr lang="en-US" sz="4000" dirty="0" smtClean="0"/>
              <a:t>Domain Adaptation</a:t>
            </a:r>
            <a:endParaRPr lang="en-US" sz="4000" dirty="0"/>
          </a:p>
        </p:txBody>
      </p:sp>
      <p:sp>
        <p:nvSpPr>
          <p:cNvPr id="18434" name="Content Placeholder 2"/>
          <p:cNvSpPr>
            <a:spLocks noGrp="1"/>
          </p:cNvSpPr>
          <p:nvPr>
            <p:ph idx="1"/>
          </p:nvPr>
        </p:nvSpPr>
        <p:spPr bwMode="auto">
          <a:xfrm>
            <a:off x="428257" y="1847359"/>
            <a:ext cx="8342215" cy="4325112"/>
          </a:xfrm>
          <a:noFill/>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sz="2400" b="1" dirty="0"/>
              <a:t>W</a:t>
            </a:r>
            <a:r>
              <a:rPr lang="en-US" sz="2400" dirty="0"/>
              <a:t>  </a:t>
            </a:r>
            <a:r>
              <a:rPr lang="en-US" sz="2400" dirty="0" smtClean="0"/>
              <a:t>(Domain Adaptation) can </a:t>
            </a:r>
            <a:r>
              <a:rPr lang="en-US" sz="2400" dirty="0"/>
              <a:t>be learned by optimizing, with a suitable </a:t>
            </a:r>
            <a:r>
              <a:rPr lang="en-US" sz="2400" dirty="0" err="1"/>
              <a:t>regularizer</a:t>
            </a:r>
            <a:r>
              <a:rPr lang="en-US" sz="2400" dirty="0"/>
              <a:t>, over constraints of the form </a:t>
            </a:r>
            <a:r>
              <a:rPr lang="en-US" sz="2400" b="1" dirty="0" err="1"/>
              <a:t>t</a:t>
            </a:r>
            <a:r>
              <a:rPr lang="en-US" sz="2400" b="1" baseline="30000" dirty="0" err="1"/>
              <a:t>T</a:t>
            </a:r>
            <a:r>
              <a:rPr lang="en-US" sz="2400" b="1" baseline="30000" dirty="0"/>
              <a:t> </a:t>
            </a:r>
            <a:r>
              <a:rPr lang="en-US" sz="2400" b="1" dirty="0"/>
              <a:t>W x </a:t>
            </a:r>
            <a:r>
              <a:rPr lang="en-US" sz="2400" dirty="0"/>
              <a:t>&gt; l  if </a:t>
            </a:r>
            <a:r>
              <a:rPr lang="en-US" sz="2400" b="1" dirty="0"/>
              <a:t>t</a:t>
            </a:r>
            <a:r>
              <a:rPr lang="en-US" sz="2400" dirty="0"/>
              <a:t>  and </a:t>
            </a:r>
            <a:r>
              <a:rPr lang="en-US" sz="2400" b="1" dirty="0"/>
              <a:t>x</a:t>
            </a:r>
            <a:r>
              <a:rPr lang="en-US" sz="2400" dirty="0"/>
              <a:t> belong to the same class, and </a:t>
            </a:r>
            <a:r>
              <a:rPr lang="en-US" sz="2400" b="1" dirty="0" err="1"/>
              <a:t>t</a:t>
            </a:r>
            <a:r>
              <a:rPr lang="en-US" sz="2400" b="1" baseline="30000" dirty="0" err="1"/>
              <a:t>T</a:t>
            </a:r>
            <a:r>
              <a:rPr lang="en-US" sz="2400" b="1" baseline="30000" dirty="0"/>
              <a:t> </a:t>
            </a:r>
            <a:r>
              <a:rPr lang="en-US" sz="2400" b="1" dirty="0"/>
              <a:t>W x </a:t>
            </a:r>
            <a:r>
              <a:rPr lang="en-US" sz="2400" dirty="0"/>
              <a:t> &lt; u  </a:t>
            </a:r>
            <a:r>
              <a:rPr lang="en-US" sz="2400" dirty="0" smtClean="0"/>
              <a:t>otherwise.</a:t>
            </a:r>
          </a:p>
          <a:p>
            <a:pPr marL="457200" indent="-457200">
              <a:buFont typeface="Arial"/>
              <a:buChar char="•"/>
            </a:pPr>
            <a:r>
              <a:rPr lang="en-US" sz="2400" dirty="0" smtClean="0"/>
              <a:t>It </a:t>
            </a:r>
            <a:r>
              <a:rPr lang="en-US" sz="2400" dirty="0"/>
              <a:t>is not hard to see that this transfer function can act as a classifier. Given a textual feature </a:t>
            </a:r>
            <a:r>
              <a:rPr lang="en-US" sz="2400" b="1" dirty="0"/>
              <a:t>t</a:t>
            </a:r>
            <a:r>
              <a:rPr lang="en-US" sz="2400" dirty="0"/>
              <a:t>  and a test image, represented by </a:t>
            </a:r>
            <a:r>
              <a:rPr lang="en-US" sz="2400" b="1" dirty="0"/>
              <a:t>x</a:t>
            </a:r>
            <a:r>
              <a:rPr lang="en-US" sz="2400" dirty="0"/>
              <a:t> , a classification decision can be obtained by </a:t>
            </a:r>
            <a:r>
              <a:rPr lang="en-US" sz="2400" b="1" dirty="0" err="1"/>
              <a:t>t</a:t>
            </a:r>
            <a:r>
              <a:rPr lang="en-US" sz="2400" b="1" baseline="30000" dirty="0" err="1"/>
              <a:t>T</a:t>
            </a:r>
            <a:r>
              <a:rPr lang="en-US" sz="2400" b="1" baseline="30000" dirty="0"/>
              <a:t> </a:t>
            </a:r>
            <a:r>
              <a:rPr lang="en-US" sz="2400" b="1" dirty="0"/>
              <a:t>W x </a:t>
            </a:r>
            <a:r>
              <a:rPr lang="en-US" sz="2400" dirty="0"/>
              <a:t>&gt; </a:t>
            </a:r>
            <a:r>
              <a:rPr lang="en-US" sz="2400" dirty="0" smtClean="0"/>
              <a:t>b</a:t>
            </a:r>
          </a:p>
          <a:p>
            <a:pPr marL="457200" indent="-457200">
              <a:buFont typeface="Arial"/>
              <a:buChar char="•"/>
            </a:pPr>
            <a:r>
              <a:rPr lang="en-US" sz="2400" dirty="0" smtClean="0"/>
              <a:t>The </a:t>
            </a:r>
            <a:r>
              <a:rPr lang="en-US" sz="2400" dirty="0"/>
              <a:t>predicted classifier is obtained as </a:t>
            </a:r>
            <a:r>
              <a:rPr lang="en-US" sz="2400" dirty="0" err="1"/>
              <a:t>c</a:t>
            </a:r>
            <a:r>
              <a:rPr lang="en-US" sz="2400" baseline="-25000" dirty="0" err="1"/>
              <a:t>DA</a:t>
            </a:r>
            <a:r>
              <a:rPr lang="en-US" sz="2400" baseline="-25000" dirty="0"/>
              <a:t> </a:t>
            </a:r>
            <a:r>
              <a:rPr lang="en-US" sz="2400" dirty="0"/>
              <a:t>(</a:t>
            </a:r>
            <a:r>
              <a:rPr lang="en-US" sz="2400" b="1" dirty="0"/>
              <a:t>t</a:t>
            </a:r>
            <a:r>
              <a:rPr lang="en-US" sz="2400" b="1" baseline="-40000" dirty="0"/>
              <a:t>*</a:t>
            </a:r>
            <a:r>
              <a:rPr lang="en-US" sz="2400" dirty="0"/>
              <a:t>)</a:t>
            </a:r>
            <a:r>
              <a:rPr lang="en-US" sz="2400" b="1" dirty="0"/>
              <a:t> = t</a:t>
            </a:r>
            <a:r>
              <a:rPr lang="en-US" sz="2400" b="1" baseline="-40000" dirty="0"/>
              <a:t>*</a:t>
            </a:r>
            <a:r>
              <a:rPr lang="en-US" sz="2400" b="1" baseline="30000" dirty="0"/>
              <a:t>T </a:t>
            </a:r>
            <a:r>
              <a:rPr lang="en-US" sz="2400" b="1" dirty="0" smtClean="0"/>
              <a:t>W</a:t>
            </a:r>
            <a:endParaRPr lang="en-US" sz="2400" dirty="0"/>
          </a:p>
          <a:p>
            <a:pPr marL="0" indent="0">
              <a:buFontTx/>
              <a:buNone/>
            </a:pPr>
            <a:endParaRPr lang="en-US" sz="1800" dirty="0">
              <a:latin typeface="Arial" charset="0"/>
            </a:endParaRPr>
          </a:p>
        </p:txBody>
      </p:sp>
      <p:pic>
        <p:nvPicPr>
          <p:cNvPr id="18435" name="Picture 3" descr="fig2_NLP.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2238" y="18919825"/>
            <a:ext cx="11852275" cy="552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Babak Saleh</a:t>
            </a:r>
            <a:endParaRPr lang="en-US"/>
          </a:p>
        </p:txBody>
      </p:sp>
      <p:sp>
        <p:nvSpPr>
          <p:cNvPr id="3" name="Slide Number Placeholder 2"/>
          <p:cNvSpPr>
            <a:spLocks noGrp="1"/>
          </p:cNvSpPr>
          <p:nvPr>
            <p:ph type="sldNum" sz="quarter" idx="12"/>
          </p:nvPr>
        </p:nvSpPr>
        <p:spPr/>
        <p:txBody>
          <a:bodyPr/>
          <a:lstStyle/>
          <a:p>
            <a:fld id="{DCAC6947-A358-554B-AF86-EFA2693781CE}" type="slidenum">
              <a:rPr lang="en-US" smtClean="0"/>
              <a:t>94</a:t>
            </a:fld>
            <a:endParaRPr lang="en-US"/>
          </a:p>
        </p:txBody>
      </p:sp>
    </p:spTree>
    <p:extLst>
      <p:ext uri="{BB962C8B-B14F-4D97-AF65-F5344CB8AC3E}">
        <p14:creationId xmlns:p14="http://schemas.microsoft.com/office/powerpoint/2010/main" val="168642115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Babak Saleh</a:t>
            </a:r>
            <a:endParaRPr lang="en-US"/>
          </a:p>
        </p:txBody>
      </p:sp>
      <p:sp>
        <p:nvSpPr>
          <p:cNvPr id="5" name="Slide Number Placeholder 4"/>
          <p:cNvSpPr>
            <a:spLocks noGrp="1"/>
          </p:cNvSpPr>
          <p:nvPr>
            <p:ph type="sldNum" sz="quarter" idx="12"/>
          </p:nvPr>
        </p:nvSpPr>
        <p:spPr/>
        <p:txBody>
          <a:bodyPr/>
          <a:lstStyle/>
          <a:p>
            <a:fld id="{DCAC6947-A358-554B-AF86-EFA2693781CE}" type="slidenum">
              <a:rPr lang="en-US" smtClean="0"/>
              <a:t>95</a:t>
            </a:fld>
            <a:endParaRPr lang="en-US"/>
          </a:p>
        </p:txBody>
      </p:sp>
      <p:pic>
        <p:nvPicPr>
          <p:cNvPr id="6" name="Picture 5" descr="fig_NLP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 y="311686"/>
            <a:ext cx="8046720" cy="4023360"/>
          </a:xfrm>
          <a:prstGeom prst="rect">
            <a:avLst/>
          </a:prstGeom>
        </p:spPr>
      </p:pic>
      <p:pic>
        <p:nvPicPr>
          <p:cNvPr id="7" name="Picture 6"/>
          <p:cNvPicPr>
            <a:picLocks noChangeAspect="1"/>
          </p:cNvPicPr>
          <p:nvPr/>
        </p:nvPicPr>
        <p:blipFill>
          <a:blip r:embed="rId4"/>
          <a:stretch>
            <a:fillRect/>
          </a:stretch>
        </p:blipFill>
        <p:spPr>
          <a:xfrm>
            <a:off x="2439756" y="4312190"/>
            <a:ext cx="4320480" cy="1981872"/>
          </a:xfrm>
          <a:prstGeom prst="rect">
            <a:avLst/>
          </a:prstGeom>
        </p:spPr>
      </p:pic>
    </p:spTree>
    <p:extLst>
      <p:ext uri="{BB962C8B-B14F-4D97-AF65-F5344CB8AC3E}">
        <p14:creationId xmlns:p14="http://schemas.microsoft.com/office/powerpoint/2010/main" val="45511697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384" y="365126"/>
            <a:ext cx="7886700" cy="1325563"/>
          </a:xfrm>
        </p:spPr>
        <p:txBody>
          <a:bodyPr/>
          <a:lstStyle/>
          <a:p>
            <a:r>
              <a:rPr lang="en-US" dirty="0" smtClean="0"/>
              <a:t>Summary</a:t>
            </a:r>
            <a:endParaRPr lang="en-US" dirty="0"/>
          </a:p>
        </p:txBody>
      </p:sp>
      <p:sp>
        <p:nvSpPr>
          <p:cNvPr id="3" name="Content Placeholder 2"/>
          <p:cNvSpPr>
            <a:spLocks noGrp="1"/>
          </p:cNvSpPr>
          <p:nvPr>
            <p:ph idx="1"/>
          </p:nvPr>
        </p:nvSpPr>
        <p:spPr>
          <a:xfrm>
            <a:off x="276444" y="1825625"/>
            <a:ext cx="8718697" cy="4351338"/>
          </a:xfrm>
        </p:spPr>
        <p:txBody>
          <a:bodyPr/>
          <a:lstStyle/>
          <a:p>
            <a:pPr marL="285750" indent="-285750">
              <a:buFont typeface="Arial" charset="0"/>
              <a:buChar char="•"/>
            </a:pPr>
            <a:r>
              <a:rPr lang="en-US" dirty="0" smtClean="0"/>
              <a:t>Collected a large dataset of annotated abnormal images.</a:t>
            </a:r>
          </a:p>
          <a:p>
            <a:pPr marL="285750" indent="-285750">
              <a:buFont typeface="Arial" charset="0"/>
              <a:buChar char="•"/>
            </a:pPr>
            <a:r>
              <a:rPr lang="en-US" dirty="0" smtClean="0"/>
              <a:t>Conducted human-subject experiments to investigate human thinking about abnormality.</a:t>
            </a:r>
            <a:endParaRPr lang="en-US" dirty="0"/>
          </a:p>
          <a:p>
            <a:pPr marL="285750" indent="-285750">
              <a:buFont typeface="Arial" charset="0"/>
              <a:buChar char="•"/>
            </a:pPr>
            <a:r>
              <a:rPr lang="en-US" dirty="0"/>
              <a:t>Taxonomy of visual abnormalities, motivated by human-subject experiments. </a:t>
            </a:r>
          </a:p>
          <a:p>
            <a:pPr marL="285750" indent="-285750">
              <a:buFont typeface="Arial" charset="0"/>
              <a:buChar char="•"/>
            </a:pPr>
            <a:r>
              <a:rPr lang="en-US" dirty="0"/>
              <a:t>Computational models to detect and reason about abnormality in images</a:t>
            </a:r>
            <a:r>
              <a:rPr lang="en-US" dirty="0" smtClean="0"/>
              <a:t>. </a:t>
            </a:r>
            <a:endParaRPr lang="en-US" dirty="0"/>
          </a:p>
          <a:p>
            <a:endParaRPr lang="en-US" dirty="0"/>
          </a:p>
        </p:txBody>
      </p:sp>
      <p:sp>
        <p:nvSpPr>
          <p:cNvPr id="6" name="Slide Number Placeholder 5"/>
          <p:cNvSpPr>
            <a:spLocks noGrp="1"/>
          </p:cNvSpPr>
          <p:nvPr>
            <p:ph type="sldNum" sz="quarter" idx="12"/>
          </p:nvPr>
        </p:nvSpPr>
        <p:spPr/>
        <p:txBody>
          <a:bodyPr/>
          <a:lstStyle/>
          <a:p>
            <a:fld id="{0A79A3A1-7B42-CD4C-B216-A98242FD0A3D}" type="slidenum">
              <a:rPr lang="en-US" smtClean="0"/>
              <a:t>96</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4893181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9623" y="1886784"/>
            <a:ext cx="8444754" cy="3084432"/>
          </a:xfrm>
          <a:prstGeom prst="rect">
            <a:avLst/>
          </a:prstGeom>
        </p:spPr>
      </p:pic>
    </p:spTree>
    <p:extLst>
      <p:ext uri="{BB962C8B-B14F-4D97-AF65-F5344CB8AC3E}">
        <p14:creationId xmlns:p14="http://schemas.microsoft.com/office/powerpoint/2010/main" val="150463795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r>
              <a:rPr lang="en-US" dirty="0" smtClean="0"/>
              <a:t>Guidelines for Future Work	</a:t>
            </a:r>
            <a:endParaRPr lang="en-US" dirty="0"/>
          </a:p>
        </p:txBody>
      </p:sp>
      <p:sp>
        <p:nvSpPr>
          <p:cNvPr id="3" name="Content Placeholder 2"/>
          <p:cNvSpPr>
            <a:spLocks noGrp="1"/>
          </p:cNvSpPr>
          <p:nvPr>
            <p:ph idx="1"/>
          </p:nvPr>
        </p:nvSpPr>
        <p:spPr>
          <a:xfrm>
            <a:off x="180754" y="1410623"/>
            <a:ext cx="8632308" cy="4351338"/>
          </a:xfrm>
        </p:spPr>
        <p:txBody>
          <a:bodyPr>
            <a:normAutofit lnSpcReduction="10000"/>
          </a:bodyPr>
          <a:lstStyle/>
          <a:p>
            <a:r>
              <a:rPr lang="en-US" dirty="0" smtClean="0"/>
              <a:t>Constant interaction between humans and machines (agents) will lead to improve the intelligence on both sides. </a:t>
            </a:r>
          </a:p>
          <a:p>
            <a:endParaRPr lang="en-US" dirty="0" smtClean="0"/>
          </a:p>
          <a:p>
            <a:r>
              <a:rPr lang="en-US" dirty="0" smtClean="0"/>
              <a:t>Putting humans in the loop, and Learn from them, far beyond provided annotations. </a:t>
            </a:r>
          </a:p>
          <a:p>
            <a:endParaRPr lang="en-US" dirty="0" smtClean="0"/>
          </a:p>
          <a:p>
            <a:r>
              <a:rPr lang="en-US" dirty="0" smtClean="0"/>
              <a:t>Benefit of having access to more data should not be limited to larger benchmarks, but also  enabling us to extract more knowledge. </a:t>
            </a:r>
            <a:endParaRPr lang="en-US" dirty="0"/>
          </a:p>
        </p:txBody>
      </p:sp>
      <p:sp>
        <p:nvSpPr>
          <p:cNvPr id="4" name="Slide Number Placeholder 3"/>
          <p:cNvSpPr>
            <a:spLocks noGrp="1"/>
          </p:cNvSpPr>
          <p:nvPr>
            <p:ph type="sldNum" sz="quarter" idx="12"/>
          </p:nvPr>
        </p:nvSpPr>
        <p:spPr/>
        <p:txBody>
          <a:bodyPr/>
          <a:lstStyle/>
          <a:p>
            <a:fld id="{0A79A3A1-7B42-CD4C-B216-A98242FD0A3D}" type="slidenum">
              <a:rPr lang="en-US" smtClean="0"/>
              <a:t>98</a:t>
            </a:fld>
            <a:endParaRPr lang="en-US"/>
          </a:p>
        </p:txBody>
      </p:sp>
      <p:sp>
        <p:nvSpPr>
          <p:cNvPr id="5" name="Footer Placeholder 4"/>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20558154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Publications</a:t>
            </a:r>
            <a:endParaRPr lang="en-US" dirty="0"/>
          </a:p>
        </p:txBody>
      </p:sp>
      <p:sp>
        <p:nvSpPr>
          <p:cNvPr id="3" name="Content Placeholder 2"/>
          <p:cNvSpPr>
            <a:spLocks noGrp="1"/>
          </p:cNvSpPr>
          <p:nvPr>
            <p:ph idx="1"/>
          </p:nvPr>
        </p:nvSpPr>
        <p:spPr/>
        <p:txBody>
          <a:bodyPr>
            <a:normAutofit fontScale="92500" lnSpcReduction="10000"/>
          </a:bodyPr>
          <a:lstStyle/>
          <a:p>
            <a:r>
              <a:rPr lang="en-US" sz="2000" i="1" dirty="0">
                <a:latin typeface="Avenir Book" charset="0"/>
                <a:ea typeface="Avenir Book" charset="0"/>
                <a:cs typeface="Avenir Book" charset="0"/>
              </a:rPr>
              <a:t>“Object-Centric Anomaly Detection by Attribute-Based Reasoning”</a:t>
            </a:r>
            <a:r>
              <a:rPr lang="en-US" sz="2000" dirty="0">
                <a:latin typeface="Avenir Book" charset="0"/>
                <a:ea typeface="Avenir Book" charset="0"/>
                <a:cs typeface="Avenir Book" charset="0"/>
              </a:rPr>
              <a:t>; B. Saleh, A. </a:t>
            </a:r>
            <a:r>
              <a:rPr lang="en-US" sz="2000" dirty="0" err="1">
                <a:latin typeface="Avenir Book" charset="0"/>
                <a:ea typeface="Avenir Book" charset="0"/>
                <a:cs typeface="Avenir Book" charset="0"/>
              </a:rPr>
              <a:t>Farhadi</a:t>
            </a:r>
            <a:r>
              <a:rPr lang="en-US" sz="2000" dirty="0">
                <a:latin typeface="Avenir Book" charset="0"/>
                <a:ea typeface="Avenir Book" charset="0"/>
                <a:cs typeface="Avenir Book" charset="0"/>
              </a:rPr>
              <a:t>, A. </a:t>
            </a:r>
            <a:r>
              <a:rPr lang="en-US" sz="2000" dirty="0" err="1">
                <a:latin typeface="Avenir Book" charset="0"/>
                <a:ea typeface="Avenir Book" charset="0"/>
                <a:cs typeface="Avenir Book" charset="0"/>
              </a:rPr>
              <a:t>Elgammal</a:t>
            </a:r>
            <a:r>
              <a:rPr lang="en-US" sz="2000" dirty="0">
                <a:latin typeface="Avenir Book" charset="0"/>
                <a:ea typeface="Avenir Book" charset="0"/>
                <a:cs typeface="Avenir Book" charset="0"/>
              </a:rPr>
              <a:t>. </a:t>
            </a:r>
            <a:r>
              <a:rPr lang="en-US" sz="2000" b="1" dirty="0">
                <a:latin typeface="Avenir Book" charset="0"/>
                <a:ea typeface="Avenir Book" charset="0"/>
                <a:cs typeface="Avenir Book" charset="0"/>
              </a:rPr>
              <a:t>CVPR 2013</a:t>
            </a:r>
          </a:p>
          <a:p>
            <a:r>
              <a:rPr lang="en-US" sz="2000" i="1" dirty="0">
                <a:latin typeface="Avenir Book" charset="0"/>
                <a:ea typeface="Avenir Book" charset="0"/>
                <a:cs typeface="Avenir Book" charset="0"/>
              </a:rPr>
              <a:t>“Detecting Strange Object via Visual Attributes”</a:t>
            </a:r>
            <a:r>
              <a:rPr lang="en-US" sz="2000" dirty="0">
                <a:latin typeface="Avenir Book" charset="0"/>
                <a:ea typeface="Avenir Book" charset="0"/>
                <a:cs typeface="Avenir Book" charset="0"/>
              </a:rPr>
              <a:t>; B. Saleh, A. </a:t>
            </a:r>
            <a:r>
              <a:rPr lang="en-US" sz="2000" dirty="0" err="1">
                <a:latin typeface="Avenir Book" charset="0"/>
                <a:ea typeface="Avenir Book" charset="0"/>
                <a:cs typeface="Avenir Book" charset="0"/>
              </a:rPr>
              <a:t>Elgammal</a:t>
            </a:r>
            <a:r>
              <a:rPr lang="en-US" sz="2000" dirty="0">
                <a:latin typeface="Avenir Book" charset="0"/>
                <a:ea typeface="Avenir Book" charset="0"/>
                <a:cs typeface="Avenir Book" charset="0"/>
              </a:rPr>
              <a:t>, A. </a:t>
            </a:r>
            <a:r>
              <a:rPr lang="en-US" sz="2000" dirty="0" err="1">
                <a:latin typeface="Avenir Book" charset="0"/>
                <a:ea typeface="Avenir Book" charset="0"/>
                <a:cs typeface="Avenir Book" charset="0"/>
              </a:rPr>
              <a:t>Farhadi</a:t>
            </a:r>
            <a:r>
              <a:rPr lang="en-US" sz="2000" dirty="0">
                <a:latin typeface="Avenir Book" charset="0"/>
                <a:ea typeface="Avenir Book" charset="0"/>
                <a:cs typeface="Avenir Book" charset="0"/>
              </a:rPr>
              <a:t>. </a:t>
            </a:r>
            <a:r>
              <a:rPr lang="en-US" sz="2000" b="1" dirty="0">
                <a:latin typeface="Avenir Book" charset="0"/>
                <a:ea typeface="Avenir Book" charset="0"/>
                <a:cs typeface="Avenir Book" charset="0"/>
              </a:rPr>
              <a:t>ECCVW </a:t>
            </a:r>
            <a:r>
              <a:rPr lang="en-US" sz="2000" b="1" dirty="0" smtClean="0">
                <a:latin typeface="Avenir Book" charset="0"/>
                <a:ea typeface="Avenir Book" charset="0"/>
                <a:cs typeface="Avenir Book" charset="0"/>
              </a:rPr>
              <a:t>2014</a:t>
            </a:r>
          </a:p>
          <a:p>
            <a:r>
              <a:rPr lang="en-US" sz="2000" i="1" dirty="0">
                <a:latin typeface="Avenir Book" charset="0"/>
                <a:ea typeface="Avenir Book" charset="0"/>
                <a:cs typeface="Avenir Book" charset="0"/>
              </a:rPr>
              <a:t>“Toward a Taxonomy and Computational Models of Abnormalities in Images”</a:t>
            </a:r>
            <a:r>
              <a:rPr lang="en-US" sz="2000" dirty="0">
                <a:latin typeface="Avenir Book" charset="0"/>
                <a:ea typeface="Avenir Book" charset="0"/>
                <a:cs typeface="Avenir Book" charset="0"/>
              </a:rPr>
              <a:t>; B. Saleh, A. </a:t>
            </a:r>
            <a:r>
              <a:rPr lang="en-US" sz="2000" dirty="0" err="1">
                <a:latin typeface="Avenir Book" charset="0"/>
                <a:ea typeface="Avenir Book" charset="0"/>
                <a:cs typeface="Avenir Book" charset="0"/>
              </a:rPr>
              <a:t>Elgammal</a:t>
            </a:r>
            <a:r>
              <a:rPr lang="en-US" sz="2000" dirty="0">
                <a:latin typeface="Avenir Book" charset="0"/>
                <a:ea typeface="Avenir Book" charset="0"/>
                <a:cs typeface="Avenir Book" charset="0"/>
              </a:rPr>
              <a:t>, J. Feldman, A. </a:t>
            </a:r>
            <a:r>
              <a:rPr lang="en-US" sz="2000" dirty="0" err="1">
                <a:latin typeface="Avenir Book" charset="0"/>
                <a:ea typeface="Avenir Book" charset="0"/>
                <a:cs typeface="Avenir Book" charset="0"/>
              </a:rPr>
              <a:t>Farhadi</a:t>
            </a:r>
            <a:r>
              <a:rPr lang="en-US" sz="2000" dirty="0">
                <a:latin typeface="Avenir Book" charset="0"/>
                <a:ea typeface="Avenir Book" charset="0"/>
                <a:cs typeface="Avenir Book" charset="0"/>
              </a:rPr>
              <a:t>. </a:t>
            </a:r>
            <a:r>
              <a:rPr lang="en-US" sz="2000" b="1" dirty="0">
                <a:latin typeface="Avenir Book" charset="0"/>
                <a:ea typeface="Avenir Book" charset="0"/>
                <a:cs typeface="Avenir Book" charset="0"/>
              </a:rPr>
              <a:t>AAAI </a:t>
            </a:r>
            <a:r>
              <a:rPr lang="en-US" sz="2000" b="1" dirty="0" smtClean="0">
                <a:latin typeface="Avenir Book" charset="0"/>
                <a:ea typeface="Avenir Book" charset="0"/>
                <a:cs typeface="Avenir Book" charset="0"/>
              </a:rPr>
              <a:t>2016</a:t>
            </a:r>
          </a:p>
          <a:p>
            <a:r>
              <a:rPr lang="en-US" sz="2000" i="1" dirty="0">
                <a:latin typeface="Avenir Book" charset="0"/>
                <a:ea typeface="Avenir Book" charset="0"/>
                <a:cs typeface="Avenir Book" charset="0"/>
              </a:rPr>
              <a:t>“The Role of Typicality in Object Classification: Improving The Generalization Capacity of Convolutional Neural Networks”</a:t>
            </a:r>
            <a:r>
              <a:rPr lang="en-US" sz="2000" dirty="0">
                <a:latin typeface="Avenir Book" charset="0"/>
                <a:ea typeface="Avenir Book" charset="0"/>
                <a:cs typeface="Avenir Book" charset="0"/>
              </a:rPr>
              <a:t>; B. Saleh, A. </a:t>
            </a:r>
            <a:r>
              <a:rPr lang="en-US" sz="2000" dirty="0" err="1">
                <a:latin typeface="Avenir Book" charset="0"/>
                <a:ea typeface="Avenir Book" charset="0"/>
                <a:cs typeface="Avenir Book" charset="0"/>
              </a:rPr>
              <a:t>Elgammal</a:t>
            </a:r>
            <a:r>
              <a:rPr lang="en-US" sz="2000" dirty="0">
                <a:latin typeface="Avenir Book" charset="0"/>
                <a:ea typeface="Avenir Book" charset="0"/>
                <a:cs typeface="Avenir Book" charset="0"/>
              </a:rPr>
              <a:t>, J. Feldman. </a:t>
            </a:r>
            <a:r>
              <a:rPr lang="en-US" sz="2000" b="1" dirty="0">
                <a:latin typeface="Avenir Book" charset="0"/>
                <a:ea typeface="Avenir Book" charset="0"/>
                <a:cs typeface="Avenir Book" charset="0"/>
              </a:rPr>
              <a:t>IJCAI </a:t>
            </a:r>
            <a:r>
              <a:rPr lang="en-US" sz="2000" b="1" dirty="0" smtClean="0">
                <a:latin typeface="Avenir Book" charset="0"/>
                <a:ea typeface="Avenir Book" charset="0"/>
                <a:cs typeface="Avenir Book" charset="0"/>
              </a:rPr>
              <a:t>2016</a:t>
            </a:r>
          </a:p>
          <a:p>
            <a:r>
              <a:rPr lang="en-US" sz="2000" i="1" dirty="0" smtClean="0">
                <a:latin typeface="Avenir Book" charset="0"/>
                <a:ea typeface="Avenir Book" charset="0"/>
                <a:cs typeface="Avenir Book" charset="0"/>
              </a:rPr>
              <a:t>“Wow! That looks strange: Computational Models for Detection and Reasoning about Abnormalities in Images”</a:t>
            </a:r>
            <a:r>
              <a:rPr lang="en-US" sz="2000" dirty="0" smtClean="0">
                <a:latin typeface="Avenir Book" charset="0"/>
                <a:ea typeface="Avenir Book" charset="0"/>
                <a:cs typeface="Avenir Book" charset="0"/>
              </a:rPr>
              <a:t>; B. Saleh. </a:t>
            </a:r>
            <a:r>
              <a:rPr lang="en-US" sz="2000" b="1" dirty="0" smtClean="0">
                <a:latin typeface="Avenir Book" charset="0"/>
                <a:ea typeface="Avenir Book" charset="0"/>
                <a:cs typeface="Avenir Book" charset="0"/>
              </a:rPr>
              <a:t>AI Matters 2016</a:t>
            </a:r>
          </a:p>
          <a:p>
            <a:r>
              <a:rPr lang="en-US" sz="2000" i="1" dirty="0">
                <a:latin typeface="Avenir Book" charset="0"/>
                <a:ea typeface="Avenir Book" charset="0"/>
                <a:cs typeface="Avenir Book" charset="0"/>
              </a:rPr>
              <a:t>“Toward </a:t>
            </a:r>
            <a:r>
              <a:rPr lang="en-US" sz="2000" i="1" dirty="0" smtClean="0">
                <a:latin typeface="Avenir Book" charset="0"/>
                <a:ea typeface="Avenir Book" charset="0"/>
                <a:cs typeface="Avenir Book" charset="0"/>
              </a:rPr>
              <a:t>Building Computational </a:t>
            </a:r>
            <a:r>
              <a:rPr lang="en-US" sz="2000" i="1" dirty="0">
                <a:latin typeface="Avenir Book" charset="0"/>
                <a:ea typeface="Avenir Book" charset="0"/>
                <a:cs typeface="Avenir Book" charset="0"/>
              </a:rPr>
              <a:t>Models </a:t>
            </a:r>
            <a:r>
              <a:rPr lang="en-US" sz="2000" i="1" dirty="0" smtClean="0">
                <a:latin typeface="Avenir Book" charset="0"/>
                <a:ea typeface="Avenir Book" charset="0"/>
                <a:cs typeface="Avenir Book" charset="0"/>
              </a:rPr>
              <a:t>For Detecting and Reasoning About Abnormalities in </a:t>
            </a:r>
            <a:r>
              <a:rPr lang="en-US" sz="2000" i="1" dirty="0">
                <a:latin typeface="Avenir Book" charset="0"/>
                <a:ea typeface="Avenir Book" charset="0"/>
                <a:cs typeface="Avenir Book" charset="0"/>
              </a:rPr>
              <a:t>Images”</a:t>
            </a:r>
            <a:r>
              <a:rPr lang="en-US" sz="2000" dirty="0">
                <a:latin typeface="Avenir Book" charset="0"/>
                <a:ea typeface="Avenir Book" charset="0"/>
                <a:cs typeface="Avenir Book" charset="0"/>
              </a:rPr>
              <a:t>; B. Saleh, A. </a:t>
            </a:r>
            <a:r>
              <a:rPr lang="en-US" sz="2000" dirty="0" err="1">
                <a:latin typeface="Avenir Book" charset="0"/>
                <a:ea typeface="Avenir Book" charset="0"/>
                <a:cs typeface="Avenir Book" charset="0"/>
              </a:rPr>
              <a:t>Elgammal</a:t>
            </a:r>
            <a:r>
              <a:rPr lang="en-US" sz="2000" dirty="0">
                <a:latin typeface="Avenir Book" charset="0"/>
                <a:ea typeface="Avenir Book" charset="0"/>
                <a:cs typeface="Avenir Book" charset="0"/>
              </a:rPr>
              <a:t>, J. Feldman, A. </a:t>
            </a:r>
            <a:r>
              <a:rPr lang="en-US" sz="2000" dirty="0" err="1">
                <a:latin typeface="Avenir Book" charset="0"/>
                <a:ea typeface="Avenir Book" charset="0"/>
                <a:cs typeface="Avenir Book" charset="0"/>
              </a:rPr>
              <a:t>Farhadi</a:t>
            </a:r>
            <a:r>
              <a:rPr lang="en-US" sz="2000" dirty="0">
                <a:latin typeface="Avenir Book" charset="0"/>
                <a:ea typeface="Avenir Book" charset="0"/>
                <a:cs typeface="Avenir Book" charset="0"/>
              </a:rPr>
              <a:t>. </a:t>
            </a:r>
            <a:r>
              <a:rPr lang="en-US" sz="2000" b="1" dirty="0" smtClean="0">
                <a:latin typeface="Avenir Book" charset="0"/>
                <a:ea typeface="Avenir Book" charset="0"/>
                <a:cs typeface="Avenir Book" charset="0"/>
              </a:rPr>
              <a:t>ICMLW 2016, </a:t>
            </a:r>
            <a:r>
              <a:rPr lang="en-US" sz="2000" dirty="0" smtClean="0">
                <a:latin typeface="Avenir Book" charset="0"/>
                <a:ea typeface="Avenir Book" charset="0"/>
                <a:cs typeface="Avenir Book" charset="0"/>
              </a:rPr>
              <a:t>In Preparation for </a:t>
            </a:r>
            <a:r>
              <a:rPr lang="en-US" sz="2000" b="1" dirty="0" smtClean="0">
                <a:latin typeface="Avenir Book" charset="0"/>
                <a:ea typeface="Avenir Book" charset="0"/>
                <a:cs typeface="Avenir Book" charset="0"/>
              </a:rPr>
              <a:t>JAIR 2016</a:t>
            </a:r>
          </a:p>
          <a:p>
            <a:endParaRPr lang="en-US" sz="2000" b="1" dirty="0">
              <a:latin typeface="Avenir Book" charset="0"/>
              <a:ea typeface="Avenir Book" charset="0"/>
              <a:cs typeface="Avenir Book" charset="0"/>
            </a:endParaRPr>
          </a:p>
          <a:p>
            <a:endParaRPr lang="en-US" sz="2000" dirty="0">
              <a:latin typeface="Avenir Book" charset="0"/>
              <a:ea typeface="Avenir Book" charset="0"/>
              <a:cs typeface="Avenir Book" charset="0"/>
            </a:endParaRPr>
          </a:p>
          <a:p>
            <a:endParaRPr lang="en-US" sz="2000" dirty="0">
              <a:latin typeface="Avenir Book" charset="0"/>
              <a:ea typeface="Avenir Book" charset="0"/>
              <a:cs typeface="Avenir Book" charset="0"/>
            </a:endParaRPr>
          </a:p>
        </p:txBody>
      </p:sp>
      <p:sp>
        <p:nvSpPr>
          <p:cNvPr id="6" name="Slide Number Placeholder 5"/>
          <p:cNvSpPr>
            <a:spLocks noGrp="1"/>
          </p:cNvSpPr>
          <p:nvPr>
            <p:ph type="sldNum" sz="quarter" idx="12"/>
          </p:nvPr>
        </p:nvSpPr>
        <p:spPr/>
        <p:txBody>
          <a:bodyPr/>
          <a:lstStyle/>
          <a:p>
            <a:fld id="{0A79A3A1-7B42-CD4C-B216-A98242FD0A3D}" type="slidenum">
              <a:rPr lang="en-US" smtClean="0"/>
              <a:t>99</a:t>
            </a:fld>
            <a:endParaRPr lang="en-US"/>
          </a:p>
        </p:txBody>
      </p:sp>
      <p:sp>
        <p:nvSpPr>
          <p:cNvPr id="4" name="Footer Placeholder 3"/>
          <p:cNvSpPr>
            <a:spLocks noGrp="1"/>
          </p:cNvSpPr>
          <p:nvPr>
            <p:ph type="ftr" sz="quarter" idx="11"/>
          </p:nvPr>
        </p:nvSpPr>
        <p:spPr/>
        <p:txBody>
          <a:bodyPr/>
          <a:lstStyle/>
          <a:p>
            <a:r>
              <a:rPr lang="en-US" smtClean="0"/>
              <a:t>Babak Saleh</a:t>
            </a:r>
            <a:endParaRPr lang="en-US"/>
          </a:p>
        </p:txBody>
      </p:sp>
    </p:spTree>
    <p:extLst>
      <p:ext uri="{BB962C8B-B14F-4D97-AF65-F5344CB8AC3E}">
        <p14:creationId xmlns:p14="http://schemas.microsoft.com/office/powerpoint/2010/main" val="12255186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15263</TotalTime>
  <Words>7007</Words>
  <Application>Microsoft Macintosh PowerPoint</Application>
  <PresentationFormat>On-screen Show (4:3)</PresentationFormat>
  <Paragraphs>1060</Paragraphs>
  <Slides>102</Slides>
  <Notes>51</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102</vt:i4>
      </vt:variant>
    </vt:vector>
  </HeadingPairs>
  <TitlesOfParts>
    <vt:vector size="112" baseType="lpstr">
      <vt:lpstr>American Typewriter</vt:lpstr>
      <vt:lpstr>Avenir Book</vt:lpstr>
      <vt:lpstr>Calibri</vt:lpstr>
      <vt:lpstr>Calisto MT</vt:lpstr>
      <vt:lpstr>Century Gothic</vt:lpstr>
      <vt:lpstr>Helvetica</vt:lpstr>
      <vt:lpstr>ＭＳ Ｐゴシック</vt:lpstr>
      <vt:lpstr>Wingdings</vt:lpstr>
      <vt:lpstr>Arial</vt:lpstr>
      <vt:lpstr>Office Theme</vt:lpstr>
      <vt:lpstr>A Novel Framework  for Understanding  Abnormality in Images</vt:lpstr>
      <vt:lpstr>Outline</vt:lpstr>
      <vt:lpstr>Motivation</vt:lpstr>
      <vt:lpstr>Motivation</vt:lpstr>
      <vt:lpstr>Motivation</vt:lpstr>
      <vt:lpstr>PowerPoint Presentation</vt:lpstr>
      <vt:lpstr>PowerPoint Presentation</vt:lpstr>
      <vt:lpstr>PowerPoint Presentation</vt:lpstr>
      <vt:lpstr>Motivation</vt:lpstr>
      <vt:lpstr>Related Work</vt:lpstr>
      <vt:lpstr>Related Work</vt:lpstr>
      <vt:lpstr>PowerPoint Presentation</vt:lpstr>
      <vt:lpstr>Data Collection</vt:lpstr>
      <vt:lpstr>PowerPoint Presentation</vt:lpstr>
      <vt:lpstr>PowerPoint Presentation</vt:lpstr>
      <vt:lpstr>Human Subject Exp. I </vt:lpstr>
      <vt:lpstr>PowerPoint Presentation</vt:lpstr>
      <vt:lpstr>PowerPoint Presentation</vt:lpstr>
      <vt:lpstr>PowerPoint Presentation</vt:lpstr>
      <vt:lpstr>PowerPoint Presentation</vt:lpstr>
      <vt:lpstr>Dataset Statistics:  Abnormality Reasons</vt:lpstr>
      <vt:lpstr>Dataset Statistics:  Abnormality Reasons</vt:lpstr>
      <vt:lpstr>Computational Models:</vt:lpstr>
      <vt:lpstr>Abnormal Object Detection</vt:lpstr>
      <vt:lpstr>Visual Attribute </vt:lpstr>
      <vt:lpstr>Abnormal Object Detection</vt:lpstr>
      <vt:lpstr>Surprise Score for Abnormality</vt:lpstr>
      <vt:lpstr>Surprise Score for Abnormality</vt:lpstr>
      <vt:lpstr>Abnormal Object Detection</vt:lpstr>
      <vt:lpstr>Abnormal Object Ranking</vt:lpstr>
      <vt:lpstr>Abnormality Reasoning</vt:lpstr>
      <vt:lpstr>Abnormal Object Reasoning Via Visual Attributes</vt:lpstr>
      <vt:lpstr>Abnormality Reasoning</vt:lpstr>
      <vt:lpstr>PowerPoint Presentation</vt:lpstr>
      <vt:lpstr>Computational Models:</vt:lpstr>
      <vt:lpstr>Problem Definition</vt:lpstr>
      <vt:lpstr>Human Subject Exp.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images taken from the first cluster</vt:lpstr>
      <vt:lpstr>Sample images taken from the first cluster</vt:lpstr>
      <vt:lpstr>Sample images taken from the second cluster</vt:lpstr>
      <vt:lpstr>Sample images taken from the second cluster</vt:lpstr>
      <vt:lpstr>PowerPoint Presentation</vt:lpstr>
      <vt:lpstr>Reason-based  Abnormality Detection</vt:lpstr>
      <vt:lpstr>Modeling Normal Images</vt:lpstr>
      <vt:lpstr>Object-centric Surprise</vt:lpstr>
      <vt:lpstr>Scene-centric Surprise</vt:lpstr>
      <vt:lpstr>Contextual Surprise</vt:lpstr>
      <vt:lpstr>Contextual Surprise</vt:lpstr>
      <vt:lpstr>Abnormality Scores</vt:lpstr>
      <vt:lpstr>Abnormality Scores</vt:lpstr>
      <vt:lpstr>Dataset</vt:lpstr>
      <vt:lpstr>Experimental Setting </vt:lpstr>
      <vt:lpstr>PowerPoint Presentation</vt:lpstr>
      <vt:lpstr>Abnormality Detection – Prior Art</vt:lpstr>
      <vt:lpstr>Abnormality Detection - Baselines</vt:lpstr>
      <vt:lpstr>Abnormality Detection–Ablation Exp.</vt:lpstr>
      <vt:lpstr>PowerPoint Presentation</vt:lpstr>
      <vt:lpstr>PowerPoint Presentation</vt:lpstr>
      <vt:lpstr>Computational Models:</vt:lpstr>
      <vt:lpstr>Problem Definition</vt:lpstr>
      <vt:lpstr>Problem Definition</vt:lpstr>
      <vt:lpstr>Related Work </vt:lpstr>
      <vt:lpstr>Related Work </vt:lpstr>
      <vt:lpstr>Related Work </vt:lpstr>
      <vt:lpstr>PowerPoint Presentation</vt:lpstr>
      <vt:lpstr>Approach - Weighting Samples</vt:lpstr>
      <vt:lpstr>Alternative Weighting function</vt:lpstr>
      <vt:lpstr>Approach -  Loss functions</vt:lpstr>
      <vt:lpstr>Approach – Loss functions</vt:lpstr>
      <vt:lpstr>Experiments</vt:lpstr>
      <vt:lpstr>Experiments</vt:lpstr>
      <vt:lpstr>Experiments</vt:lpstr>
      <vt:lpstr>Summary</vt:lpstr>
      <vt:lpstr>Future Work</vt:lpstr>
      <vt:lpstr>Thank you! </vt:lpstr>
      <vt:lpstr>Related Work </vt:lpstr>
      <vt:lpstr>Related Work </vt:lpstr>
      <vt:lpstr>Experiments: PASCAL</vt:lpstr>
      <vt:lpstr>Localized Attribute for  Fine-grained Categorization</vt:lpstr>
      <vt:lpstr>Localized Attribute for  Fine-grained Categorization</vt:lpstr>
      <vt:lpstr>PowerPoint Presentation</vt:lpstr>
      <vt:lpstr>Write a Classifier</vt:lpstr>
      <vt:lpstr>Formulation I: Regression</vt:lpstr>
      <vt:lpstr>Formulation II: Domain Adaptation</vt:lpstr>
      <vt:lpstr>PowerPoint Presentation</vt:lpstr>
      <vt:lpstr>Summary</vt:lpstr>
      <vt:lpstr>PowerPoint Presentation</vt:lpstr>
      <vt:lpstr>Guidelines for Future Work </vt:lpstr>
      <vt:lpstr>Publications</vt:lpstr>
      <vt:lpstr>Approach - Weighting functions</vt:lpstr>
      <vt:lpstr>Approach - Weighting functions</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Babak Saleh</dc:creator>
  <cp:lastModifiedBy>Babak Saleh</cp:lastModifiedBy>
  <cp:revision>511</cp:revision>
  <cp:lastPrinted>2016-08-11T15:44:10Z</cp:lastPrinted>
  <dcterms:created xsi:type="dcterms:W3CDTF">2016-06-29T05:14:20Z</dcterms:created>
  <dcterms:modified xsi:type="dcterms:W3CDTF">2016-10-28T18:43:10Z</dcterms:modified>
</cp:coreProperties>
</file>